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74" r:id="rId11"/>
    <p:sldId id="269" r:id="rId12"/>
    <p:sldId id="271" r:id="rId13"/>
    <p:sldId id="270" r:id="rId14"/>
    <p:sldId id="272" r:id="rId15"/>
    <p:sldId id="27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C516C-0014-4EFF-9B25-2B0DB0FBAE1F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60C-1746-4276-B7AF-759B19298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1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1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60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0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76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60C-1746-4276-B7AF-759B192987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4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53C86-0230-46F7-BA10-F5FB9AC9B76E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8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2AE4-F701-49A0-AF23-F4D3014E1F88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6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C545-742E-48F7-92E9-7005C72AC237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41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23E7-B9B4-47A5-8F3F-77E7D17EF6F0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5701-3DC5-4EA6-80B7-E7A584DD1C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9B18-AD7E-490C-B36E-9474B49E254F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6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D7A1-E37F-45F2-BA91-67021684DE9E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6EE9-ABE4-4BD5-BC9A-D265C04FDA12}" type="datetime1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5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5D5B-5863-45ED-953C-0DA1CEE35462}" type="datetime1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8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14E69-601E-40AA-9132-6FF147FBCCAD}" type="datetime1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8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6207-D4BA-41C2-AA91-661DADF431BA}" type="datetime1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2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8CAD-A093-456F-85EF-CB641BA61649}" type="datetime1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9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D3D8-1BFF-4DFD-89D8-E20CB2D1CDC5}" type="datetime1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6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57EB-F37F-4F75-A665-D51E718D2D5E}" type="datetime1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C0CF-DE4E-47FD-841C-3921C578D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c.com/cookies/terminology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reshark.org/" TargetMode="External"/><Relationship Id="rId2" Type="http://schemas.openxmlformats.org/officeDocument/2006/relationships/hyperlink" Target="mailto:fdc@winona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/>
              <a:t>Data Privacy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7A4B0-BA86-42D0-9CF1-CD97A319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Consequences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5AE21-D17C-4BEF-8DA6-60D18BEE7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Electronic medical record breach(</a:t>
            </a:r>
            <a:r>
              <a:rPr lang="en-US" dirty="0" err="1"/>
              <a:t>es</a:t>
            </a:r>
            <a:r>
              <a:rPr lang="en-US" dirty="0"/>
              <a:t>) can be devastating </a:t>
            </a:r>
          </a:p>
          <a:p>
            <a:r>
              <a:rPr lang="en-US" dirty="0"/>
              <a:t>Courts revisiting whether consumers have standing to sue corporations suffering data breaches-class action lawsuits?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7D26E-E144-4616-9960-DC86531F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8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Metadata-data about data</a:t>
            </a:r>
          </a:p>
          <a:p>
            <a:r>
              <a:rPr lang="en-US" dirty="0"/>
              <a:t>Background at GRC.com (</a:t>
            </a:r>
            <a:r>
              <a:rPr lang="en-US" dirty="0">
                <a:hlinkClick r:id="rId2"/>
              </a:rPr>
              <a:t>Metadata</a:t>
            </a:r>
            <a:r>
              <a:rPr lang="en-US" dirty="0"/>
              <a:t>)</a:t>
            </a:r>
          </a:p>
          <a:p>
            <a:r>
              <a:rPr lang="en-US" dirty="0"/>
              <a:t>Typically created in conjunction with computer files-text documents (next slide)</a:t>
            </a:r>
          </a:p>
          <a:p>
            <a:r>
              <a:rPr lang="en-US" dirty="0"/>
              <a:t>Discoverable and could be valuable to an opposing party</a:t>
            </a:r>
          </a:p>
          <a:p>
            <a:pPr lvl="1"/>
            <a:r>
              <a:rPr lang="en-US" dirty="0"/>
              <a:t>Federal Rules of Civil Procedure</a:t>
            </a:r>
          </a:p>
          <a:p>
            <a:r>
              <a:rPr lang="en-US" dirty="0"/>
              <a:t>Consider stripping metadata from files</a:t>
            </a:r>
          </a:p>
          <a:p>
            <a:pPr lvl="1"/>
            <a:r>
              <a:rPr lang="en-US" dirty="0"/>
              <a:t>Be mindful of any litigation holds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8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Example-Word Doc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439796"/>
            <a:ext cx="7086600" cy="488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66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 the Wrong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who else may have access to an email account </a:t>
            </a:r>
          </a:p>
          <a:p>
            <a:pPr lvl="1"/>
            <a:r>
              <a:rPr lang="en-US" dirty="0"/>
              <a:t>People share accounts, passwords</a:t>
            </a:r>
          </a:p>
          <a:p>
            <a:pPr lvl="1"/>
            <a:r>
              <a:rPr lang="en-US" dirty="0"/>
              <a:t>Committees share accounts (</a:t>
            </a:r>
            <a:r>
              <a:rPr lang="en-US" dirty="0">
                <a:hlinkClick r:id="rId2"/>
              </a:rPr>
              <a:t>fdc@winona.edu</a:t>
            </a:r>
            <a:r>
              <a:rPr lang="en-US" dirty="0"/>
              <a:t>)</a:t>
            </a:r>
          </a:p>
          <a:p>
            <a:r>
              <a:rPr lang="en-US" dirty="0"/>
              <a:t>Wire Shark - </a:t>
            </a:r>
            <a:r>
              <a:rPr lang="en-US" dirty="0">
                <a:hlinkClick r:id="rId3"/>
              </a:rPr>
              <a:t>http://www.wireshark.org/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 network protocol analyzer that lets you see what is happening on your network at a microscopic level.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21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Wi-Fi and </a:t>
            </a:r>
            <a:r>
              <a:rPr lang="en-US" dirty="0" err="1"/>
              <a:t>WireShark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447800"/>
            <a:ext cx="7886700" cy="482688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0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 the Wrong Hands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computing</a:t>
            </a:r>
          </a:p>
          <a:p>
            <a:pPr lvl="1"/>
            <a:r>
              <a:rPr lang="en-US" dirty="0"/>
              <a:t>Controlled by Policies and Procedures</a:t>
            </a:r>
          </a:p>
          <a:p>
            <a:pPr lvl="1"/>
            <a:r>
              <a:rPr lang="en-US" dirty="0"/>
              <a:t>Who has physical access?</a:t>
            </a:r>
          </a:p>
          <a:p>
            <a:pPr lvl="1"/>
            <a:r>
              <a:rPr lang="en-US" dirty="0"/>
              <a:t>Post termination conditions?</a:t>
            </a:r>
          </a:p>
          <a:p>
            <a:pPr lvl="1"/>
            <a:r>
              <a:rPr lang="en-US" dirty="0"/>
              <a:t>Effect of third-party subpoena</a:t>
            </a:r>
          </a:p>
          <a:p>
            <a:pPr lvl="1"/>
            <a:r>
              <a:rPr lang="en-US" dirty="0"/>
              <a:t>Where is the data, physically?</a:t>
            </a:r>
          </a:p>
          <a:p>
            <a:r>
              <a:rPr lang="en-US" dirty="0"/>
              <a:t>Other electronic devices</a:t>
            </a:r>
          </a:p>
          <a:p>
            <a:pPr lvl="1"/>
            <a:r>
              <a:rPr lang="en-US" dirty="0"/>
              <a:t>Camera memory cards</a:t>
            </a:r>
          </a:p>
          <a:p>
            <a:pPr lvl="1"/>
            <a:r>
              <a:rPr lang="en-US" dirty="0"/>
              <a:t>Fax machines, copiers</a:t>
            </a:r>
          </a:p>
          <a:p>
            <a:pPr lvl="1"/>
            <a:r>
              <a:rPr lang="en-US" dirty="0"/>
              <a:t>Smartphones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38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Records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Pre internet</a:t>
            </a:r>
          </a:p>
          <a:p>
            <a:pPr lvl="1"/>
            <a:r>
              <a:rPr lang="en-US" dirty="0"/>
              <a:t>Almost inaccessible</a:t>
            </a:r>
          </a:p>
          <a:p>
            <a:pPr lvl="0"/>
            <a:r>
              <a:rPr lang="en-US" dirty="0"/>
              <a:t>Post internet</a:t>
            </a:r>
          </a:p>
          <a:p>
            <a:pPr lvl="1"/>
            <a:r>
              <a:rPr lang="en-US" dirty="0"/>
              <a:t>Easily accessible</a:t>
            </a:r>
          </a:p>
          <a:p>
            <a:pPr lvl="1"/>
            <a:r>
              <a:rPr lang="en-US" dirty="0"/>
              <a:t>Egalitarian?</a:t>
            </a:r>
          </a:p>
          <a:p>
            <a:pPr lvl="1"/>
            <a:r>
              <a:rPr lang="en-US" dirty="0"/>
              <a:t>Governments beginning to post online</a:t>
            </a:r>
          </a:p>
          <a:p>
            <a:pPr lvl="1"/>
            <a:r>
              <a:rPr lang="en-US" dirty="0"/>
              <a:t>Employer background checks</a:t>
            </a:r>
          </a:p>
          <a:p>
            <a:r>
              <a:rPr lang="en-US" dirty="0"/>
              <a:t>Data validity?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C544-A132-4B0C-94A2-DEC713459CC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Broker Liability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Used to be private investigator</a:t>
            </a:r>
          </a:p>
          <a:p>
            <a:pPr lvl="0"/>
            <a:r>
              <a:rPr lang="en-US"/>
              <a:t>Now collate public info</a:t>
            </a:r>
          </a:p>
          <a:p>
            <a:pPr lvl="0"/>
            <a:r>
              <a:rPr lang="en-US"/>
              <a:t>Liability if info used by stalker?</a:t>
            </a:r>
          </a:p>
          <a:p>
            <a:pPr lvl="1"/>
            <a:r>
              <a:rPr lang="en-US"/>
              <a:t>Boyer/Youens-yes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C544-A132-4B0C-94A2-DEC713459CC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64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Insurer Liability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Not clear what circumstances insurer liable for dissemination of third party info</a:t>
            </a:r>
          </a:p>
          <a:p>
            <a:pPr lvl="0"/>
            <a:r>
              <a:rPr lang="en-US"/>
              <a:t>Indemnity issues, so may be specific riders in future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9C544-A132-4B0C-94A2-DEC713459CC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Collection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IP addresses</a:t>
            </a:r>
          </a:p>
          <a:p>
            <a:pPr lvl="0"/>
            <a:r>
              <a:rPr lang="en-US" dirty="0"/>
              <a:t>Visited </a:t>
            </a:r>
            <a:r>
              <a:rPr lang="en-US" dirty="0" err="1"/>
              <a:t>urls</a:t>
            </a:r>
            <a:endParaRPr lang="en-US" dirty="0"/>
          </a:p>
          <a:p>
            <a:pPr lvl="0"/>
            <a:r>
              <a:rPr lang="en-US" dirty="0"/>
              <a:t>Anonymized? If so, supposed to prevent personal identification</a:t>
            </a:r>
          </a:p>
          <a:p>
            <a:pPr lvl="0"/>
            <a:r>
              <a:rPr lang="en-US" dirty="0"/>
              <a:t>Europe considers IP address personal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ISP Subscriber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Links IP address to individual subscriber</a:t>
            </a:r>
          </a:p>
          <a:p>
            <a:pPr lvl="0"/>
            <a:r>
              <a:rPr lang="en-US"/>
              <a:t>Info may be needed for litigation/prosecution</a:t>
            </a:r>
          </a:p>
          <a:p>
            <a:pPr lvl="0"/>
            <a:r>
              <a:rPr lang="en-US"/>
              <a:t>Balance anonymous free speech with opponents reputation</a:t>
            </a:r>
          </a:p>
          <a:p>
            <a:pPr lvl="0"/>
            <a:r>
              <a:rPr lang="en-US"/>
              <a:t>Courts rule both ways…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Engine Queries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Retain lots of info</a:t>
            </a:r>
          </a:p>
          <a:p>
            <a:pPr lvl="0"/>
            <a:r>
              <a:rPr lang="en-US"/>
              <a:t>Search string, date, time, IP address…</a:t>
            </a:r>
          </a:p>
          <a:p>
            <a:pPr lvl="0"/>
            <a:r>
              <a:rPr lang="en-US"/>
              <a:t>May store cookie that can track subsequent searches</a:t>
            </a:r>
          </a:p>
          <a:p>
            <a:pPr lvl="0"/>
            <a:r>
              <a:rPr lang="en-US"/>
              <a:t>Imagine if Joe McCarthy had access to this data in the 1950’s!</a:t>
            </a:r>
          </a:p>
          <a:p>
            <a:pPr lvl="0"/>
            <a:r>
              <a:rPr lang="en-US"/>
              <a:t>Bush administration trying to obtain search engine records…scary…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Retention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Deleting ISP log files permissible but</a:t>
            </a:r>
          </a:p>
          <a:p>
            <a:pPr lvl="0"/>
            <a:r>
              <a:rPr lang="en-US"/>
              <a:t>Electronic Communication Transactional Records Act of 1996 requires ISP to retain records for 90 days upon request of government entity</a:t>
            </a:r>
          </a:p>
          <a:p>
            <a:pPr lvl="0"/>
            <a:r>
              <a:rPr lang="en-US"/>
              <a:t>Bush administration wanted to go further…</a:t>
            </a:r>
          </a:p>
          <a:p>
            <a:pPr lvl="0"/>
            <a:r>
              <a:rPr lang="en-US"/>
              <a:t>SAFETY bill, retain records FOREVER!</a:t>
            </a:r>
          </a:p>
          <a:p>
            <a:pPr lvl="0"/>
            <a:r>
              <a:rPr lang="en-US"/>
              <a:t>Mark Foley sponsor, how ironic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 Data Retention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Retention policies of 6 months to 2 years (country dependent)</a:t>
            </a:r>
          </a:p>
          <a:p>
            <a:pPr lvl="0"/>
            <a:r>
              <a:rPr lang="en-US"/>
              <a:t>UK had issue with FaceBook not deleting photos, only unlinking</a:t>
            </a:r>
          </a:p>
          <a:p>
            <a:pPr lvl="0"/>
            <a:r>
              <a:rPr lang="en-US"/>
              <a:t>Problem-longer data retention policy increases risk of data being stolen or misused</a:t>
            </a:r>
          </a:p>
          <a:p>
            <a:pPr lvl="0"/>
            <a:r>
              <a:rPr lang="en-US"/>
              <a:t>No standard yet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Breach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Most businesses take inadequate security measures</a:t>
            </a:r>
          </a:p>
          <a:p>
            <a:pPr lvl="0"/>
            <a:r>
              <a:rPr lang="en-US"/>
              <a:t>Most hackers use state of the art technology</a:t>
            </a:r>
          </a:p>
          <a:p>
            <a:pPr lvl="0"/>
            <a:r>
              <a:rPr lang="en-US"/>
              <a:t>Best defense-encrypt data-while in transit and in storage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   BUSA331    Chapter 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Intrusion</a:t>
            </a:r>
          </a:p>
          <a:p>
            <a:r>
              <a:rPr lang="en-US" dirty="0"/>
              <a:t>Accidental Disclosure</a:t>
            </a:r>
          </a:p>
          <a:p>
            <a:r>
              <a:rPr lang="en-US" dirty="0"/>
              <a:t>Insider Breach</a:t>
            </a:r>
          </a:p>
          <a:p>
            <a:r>
              <a:rPr lang="en-US" dirty="0"/>
              <a:t>Portable Device Breech</a:t>
            </a:r>
          </a:p>
          <a:p>
            <a:r>
              <a:rPr lang="en-US" dirty="0"/>
              <a:t>Stationary Device Breech</a:t>
            </a:r>
          </a:p>
          <a:p>
            <a:r>
              <a:rPr lang="en-US" dirty="0"/>
              <a:t>Hard Copy Loss</a:t>
            </a:r>
          </a:p>
          <a:p>
            <a:r>
              <a:rPr lang="en-US" dirty="0"/>
              <a:t>Payment Card Fraud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4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Breach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ARRA-American Recovery and Reinvestment Act</a:t>
            </a:r>
          </a:p>
          <a:p>
            <a:r>
              <a:rPr lang="en-US" dirty="0"/>
              <a:t>HITECH-Health Information Technology for Economic and Clinical Health</a:t>
            </a:r>
          </a:p>
          <a:p>
            <a:r>
              <a:rPr lang="en-US" dirty="0"/>
              <a:t>HIPAA-Health Insurance Portability and Accountability 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   BUSA331    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63372"/>
      </p:ext>
    </p:extLst>
  </p:cSld>
  <p:clrMapOvr>
    <a:masterClrMapping/>
  </p:clrMapOvr>
</p:sld>
</file>

<file path=ppt/theme/theme1.xml><?xml version="1.0" encoding="utf-8"?>
<a:theme xmlns:a="http://schemas.openxmlformats.org/drawingml/2006/main" name="BUSA331_Sumer2014_Theme1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A331_Sumer2014_Theme1" id="{F7562E60-95F7-463E-A096-9700C0C2A397}" vid="{CEEED2C5-EF10-4B8D-9342-C84A2E0F08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BUSA331_Sumer2014_Theme1</Template>
  <TotalTime>375</TotalTime>
  <Words>587</Words>
  <Application>Microsoft Office PowerPoint</Application>
  <PresentationFormat>On-screen Show (4:3)</PresentationFormat>
  <Paragraphs>119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BUSA331_Sumer2014_Theme1</vt:lpstr>
      <vt:lpstr>Chapter 8</vt:lpstr>
      <vt:lpstr>Data Collection</vt:lpstr>
      <vt:lpstr>ISP Subscriber Information</vt:lpstr>
      <vt:lpstr>Search Engine Queries</vt:lpstr>
      <vt:lpstr>Data Retention</vt:lpstr>
      <vt:lpstr>EU Data Retention</vt:lpstr>
      <vt:lpstr>Data Breach</vt:lpstr>
      <vt:lpstr>Data Breach Types </vt:lpstr>
      <vt:lpstr>Data Breach Consequences</vt:lpstr>
      <vt:lpstr>Data Breach Consequences</vt:lpstr>
      <vt:lpstr>Metadata</vt:lpstr>
      <vt:lpstr>Metadata Example-Word Doc</vt:lpstr>
      <vt:lpstr>Data in the Wrong Hands</vt:lpstr>
      <vt:lpstr>Public Wi-Fi and WireShark</vt:lpstr>
      <vt:lpstr>Data in the Wrong Hands</vt:lpstr>
      <vt:lpstr>Public Records</vt:lpstr>
      <vt:lpstr>Information Broker Liability</vt:lpstr>
      <vt:lpstr>Insurer Liability</vt:lpstr>
    </vt:vector>
  </TitlesOfParts>
  <Company>WSU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Setup</dc:creator>
  <cp:lastModifiedBy>Paulson, Patrick G</cp:lastModifiedBy>
  <cp:revision>21</cp:revision>
  <dcterms:created xsi:type="dcterms:W3CDTF">2010-06-15T01:09:14Z</dcterms:created>
  <dcterms:modified xsi:type="dcterms:W3CDTF">2018-04-14T19:14:58Z</dcterms:modified>
</cp:coreProperties>
</file>