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87" r:id="rId4"/>
  </p:sldMasterIdLst>
  <p:notesMasterIdLst>
    <p:notesMasterId r:id="rId27"/>
  </p:notesMasterIdLst>
  <p:sldIdLst>
    <p:sldId id="272" r:id="rId5"/>
    <p:sldId id="256" r:id="rId6"/>
    <p:sldId id="297" r:id="rId7"/>
    <p:sldId id="276" r:id="rId8"/>
    <p:sldId id="277" r:id="rId9"/>
    <p:sldId id="257" r:id="rId10"/>
    <p:sldId id="271" r:id="rId11"/>
    <p:sldId id="258" r:id="rId12"/>
    <p:sldId id="275" r:id="rId13"/>
    <p:sldId id="274" r:id="rId14"/>
    <p:sldId id="295" r:id="rId15"/>
    <p:sldId id="288" r:id="rId16"/>
    <p:sldId id="282" r:id="rId17"/>
    <p:sldId id="298" r:id="rId18"/>
    <p:sldId id="266" r:id="rId19"/>
    <p:sldId id="278" r:id="rId20"/>
    <p:sldId id="269" r:id="rId21"/>
    <p:sldId id="283" r:id="rId22"/>
    <p:sldId id="280" r:id="rId23"/>
    <p:sldId id="265" r:id="rId24"/>
    <p:sldId id="284" r:id="rId25"/>
    <p:sldId id="294" r:id="rId26"/>
  </p:sldIdLst>
  <p:sldSz cx="9144000" cy="6858000" type="screen4x3"/>
  <p:notesSz cx="6858000" cy="92964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91" autoAdjust="0"/>
    <p:restoredTop sz="81170" autoAdjust="0"/>
  </p:normalViewPr>
  <p:slideViewPr>
    <p:cSldViewPr>
      <p:cViewPr>
        <p:scale>
          <a:sx n="115" d="100"/>
          <a:sy n="115" d="100"/>
        </p:scale>
        <p:origin x="11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on, Patrick G" userId="b0df62ef-2774-4648-a1b3-1c1d265090a6" providerId="ADAL" clId="{7A340C27-356D-4100-9A6F-85E6F3F0D76C}"/>
    <pc:docChg chg="modSld">
      <pc:chgData name="Paulson, Patrick G" userId="b0df62ef-2774-4648-a1b3-1c1d265090a6" providerId="ADAL" clId="{7A340C27-356D-4100-9A6F-85E6F3F0D76C}" dt="2021-03-23T14:19:00.948" v="214" actId="6549"/>
      <pc:docMkLst>
        <pc:docMk/>
      </pc:docMkLst>
      <pc:sldChg chg="modSp mod">
        <pc:chgData name="Paulson, Patrick G" userId="b0df62ef-2774-4648-a1b3-1c1d265090a6" providerId="ADAL" clId="{7A340C27-356D-4100-9A6F-85E6F3F0D76C}" dt="2021-03-23T14:14:57.955" v="4" actId="20577"/>
        <pc:sldMkLst>
          <pc:docMk/>
          <pc:sldMk cId="0" sldId="256"/>
        </pc:sldMkLst>
        <pc:spChg chg="mod">
          <ac:chgData name="Paulson, Patrick G" userId="b0df62ef-2774-4648-a1b3-1c1d265090a6" providerId="ADAL" clId="{7A340C27-356D-4100-9A6F-85E6F3F0D76C}" dt="2021-03-23T14:14:57.955" v="4" actId="20577"/>
          <ac:spMkLst>
            <pc:docMk/>
            <pc:sldMk cId="0" sldId="256"/>
            <ac:spMk id="7171" creationId="{00000000-0000-0000-0000-000000000000}"/>
          </ac:spMkLst>
        </pc:spChg>
      </pc:sldChg>
      <pc:sldChg chg="modSp mod">
        <pc:chgData name="Paulson, Patrick G" userId="b0df62ef-2774-4648-a1b3-1c1d265090a6" providerId="ADAL" clId="{7A340C27-356D-4100-9A6F-85E6F3F0D76C}" dt="2021-03-23T14:19:00.948" v="214" actId="6549"/>
        <pc:sldMkLst>
          <pc:docMk/>
          <pc:sldMk cId="0" sldId="266"/>
        </pc:sldMkLst>
        <pc:spChg chg="mod">
          <ac:chgData name="Paulson, Patrick G" userId="b0df62ef-2774-4648-a1b3-1c1d265090a6" providerId="ADAL" clId="{7A340C27-356D-4100-9A6F-85E6F3F0D76C}" dt="2021-03-23T14:19:00.948" v="214" actId="6549"/>
          <ac:spMkLst>
            <pc:docMk/>
            <pc:sldMk cId="0" sldId="266"/>
            <ac:spMk id="26627" creationId="{00000000-0000-0000-0000-000000000000}"/>
          </ac:spMkLst>
        </pc:spChg>
      </pc:sldChg>
      <pc:sldChg chg="modSp mod">
        <pc:chgData name="Paulson, Patrick G" userId="b0df62ef-2774-4648-a1b3-1c1d265090a6" providerId="ADAL" clId="{7A340C27-356D-4100-9A6F-85E6F3F0D76C}" dt="2021-03-23T14:14:40.234" v="1" actId="6549"/>
        <pc:sldMkLst>
          <pc:docMk/>
          <pc:sldMk cId="0" sldId="272"/>
        </pc:sldMkLst>
        <pc:spChg chg="mod">
          <ac:chgData name="Paulson, Patrick G" userId="b0df62ef-2774-4648-a1b3-1c1d265090a6" providerId="ADAL" clId="{7A340C27-356D-4100-9A6F-85E6F3F0D76C}" dt="2021-03-23T14:14:40.234" v="1" actId="6549"/>
          <ac:spMkLst>
            <pc:docMk/>
            <pc:sldMk cId="0" sldId="272"/>
            <ac:spMk id="6147" creationId="{00000000-0000-0000-0000-000000000000}"/>
          </ac:spMkLst>
        </pc:spChg>
      </pc:sldChg>
    </pc:docChg>
  </pc:docChgLst>
  <pc:docChgLst>
    <pc:chgData name="Paulson, Patrick G" userId="b0df62ef-2774-4648-a1b3-1c1d265090a6" providerId="ADAL" clId="{EA6906F6-2424-4703-A336-0B44BEB6CE3B}"/>
    <pc:docChg chg="modSld">
      <pc:chgData name="Paulson, Patrick G" userId="b0df62ef-2774-4648-a1b3-1c1d265090a6" providerId="ADAL" clId="{EA6906F6-2424-4703-A336-0B44BEB6CE3B}" dt="2022-03-23T11:47:16.193" v="4" actId="6549"/>
      <pc:docMkLst>
        <pc:docMk/>
      </pc:docMkLst>
      <pc:sldChg chg="modSp mod">
        <pc:chgData name="Paulson, Patrick G" userId="b0df62ef-2774-4648-a1b3-1c1d265090a6" providerId="ADAL" clId="{EA6906F6-2424-4703-A336-0B44BEB6CE3B}" dt="2022-03-23T11:40:02.117" v="1" actId="6549"/>
        <pc:sldMkLst>
          <pc:docMk/>
          <pc:sldMk cId="0" sldId="272"/>
        </pc:sldMkLst>
        <pc:spChg chg="mod">
          <ac:chgData name="Paulson, Patrick G" userId="b0df62ef-2774-4648-a1b3-1c1d265090a6" providerId="ADAL" clId="{EA6906F6-2424-4703-A336-0B44BEB6CE3B}" dt="2022-03-23T11:40:02.117" v="1" actId="6549"/>
          <ac:spMkLst>
            <pc:docMk/>
            <pc:sldMk cId="0" sldId="272"/>
            <ac:spMk id="6147" creationId="{00000000-0000-0000-0000-000000000000}"/>
          </ac:spMkLst>
        </pc:spChg>
      </pc:sldChg>
      <pc:sldChg chg="modSp mod">
        <pc:chgData name="Paulson, Patrick G" userId="b0df62ef-2774-4648-a1b3-1c1d265090a6" providerId="ADAL" clId="{EA6906F6-2424-4703-A336-0B44BEB6CE3B}" dt="2022-03-23T11:47:16.193" v="4" actId="6549"/>
        <pc:sldMkLst>
          <pc:docMk/>
          <pc:sldMk cId="0" sldId="294"/>
        </pc:sldMkLst>
        <pc:spChg chg="mod">
          <ac:chgData name="Paulson, Patrick G" userId="b0df62ef-2774-4648-a1b3-1c1d265090a6" providerId="ADAL" clId="{EA6906F6-2424-4703-A336-0B44BEB6CE3B}" dt="2022-03-23T11:47:16.193" v="4" actId="6549"/>
          <ac:spMkLst>
            <pc:docMk/>
            <pc:sldMk cId="0" sldId="294"/>
            <ac:spMk id="3584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51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6200" y="0"/>
            <a:ext cx="2971800" cy="4651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4416425"/>
            <a:ext cx="5029200" cy="41830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831263"/>
            <a:ext cx="2971800" cy="4651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6200" y="8831263"/>
            <a:ext cx="2971800" cy="4651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70628AD-EDDC-4ED9-B23C-1D7EB5A5CA2E}" type="slidenum">
              <a:rPr lang="en-US"/>
              <a:pPr>
                <a:defRPr/>
              </a:pPr>
              <a:t>‹#›</a:t>
            </a:fld>
            <a:endParaRPr lang="en-US"/>
          </a:p>
        </p:txBody>
      </p:sp>
    </p:spTree>
    <p:extLst>
      <p:ext uri="{BB962C8B-B14F-4D97-AF65-F5344CB8AC3E}">
        <p14:creationId xmlns:p14="http://schemas.microsoft.com/office/powerpoint/2010/main" val="3529568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a:t>
            </a:fld>
            <a:endParaRPr lang="en-US"/>
          </a:p>
        </p:txBody>
      </p:sp>
    </p:spTree>
    <p:extLst>
      <p:ext uri="{BB962C8B-B14F-4D97-AF65-F5344CB8AC3E}">
        <p14:creationId xmlns:p14="http://schemas.microsoft.com/office/powerpoint/2010/main" val="22270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10</a:t>
            </a:fld>
            <a:endParaRPr lang="en-US"/>
          </a:p>
        </p:txBody>
      </p:sp>
    </p:spTree>
    <p:extLst>
      <p:ext uri="{BB962C8B-B14F-4D97-AF65-F5344CB8AC3E}">
        <p14:creationId xmlns:p14="http://schemas.microsoft.com/office/powerpoint/2010/main" val="318930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11</a:t>
            </a:fld>
            <a:endParaRPr lang="en-US"/>
          </a:p>
        </p:txBody>
      </p:sp>
    </p:spTree>
    <p:extLst>
      <p:ext uri="{BB962C8B-B14F-4D97-AF65-F5344CB8AC3E}">
        <p14:creationId xmlns:p14="http://schemas.microsoft.com/office/powerpoint/2010/main" val="3271073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11DE906-AE7B-4159-BA2E-151554C8BC8D}" type="slidenum">
              <a:rPr lang="en-US" smtClean="0"/>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r>
              <a:rPr lang="en-US"/>
              <a:t>SEE THE LINK ON THE COURSE WEB SITE.  DOWNLOAD IF YOU WANT…</a:t>
            </a:r>
          </a:p>
          <a:p>
            <a:r>
              <a:rPr lang="en-US"/>
              <a:t>MAY ALSO WANT TO MENTION MSDNAA</a:t>
            </a:r>
          </a:p>
        </p:txBody>
      </p:sp>
    </p:spTree>
    <p:extLst>
      <p:ext uri="{BB962C8B-B14F-4D97-AF65-F5344CB8AC3E}">
        <p14:creationId xmlns:p14="http://schemas.microsoft.com/office/powerpoint/2010/main" val="3225099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8CEDF6D-4BFE-49E1-A584-1D161BD805B6}" type="slidenum">
              <a:rPr lang="en-US" smtClean="0"/>
              <a:pPr/>
              <a:t>13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r>
              <a:rPr lang="en-US"/>
              <a:t>Make sure network, Blackboard, email …. Usernames and passwords are the same!</a:t>
            </a:r>
          </a:p>
          <a:p>
            <a:r>
              <a:rPr lang="en-US"/>
              <a:t>Foreign students…watch out for account change in case of SSN submission</a:t>
            </a:r>
          </a:p>
          <a:p>
            <a:endParaRPr lang="en-US"/>
          </a:p>
        </p:txBody>
      </p:sp>
    </p:spTree>
    <p:extLst>
      <p:ext uri="{BB962C8B-B14F-4D97-AF65-F5344CB8AC3E}">
        <p14:creationId xmlns:p14="http://schemas.microsoft.com/office/powerpoint/2010/main" val="1391774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14</a:t>
            </a:fld>
            <a:endParaRPr lang="en-US"/>
          </a:p>
        </p:txBody>
      </p:sp>
    </p:spTree>
    <p:extLst>
      <p:ext uri="{BB962C8B-B14F-4D97-AF65-F5344CB8AC3E}">
        <p14:creationId xmlns:p14="http://schemas.microsoft.com/office/powerpoint/2010/main" val="2593792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15</a:t>
            </a:fld>
            <a:endParaRPr lang="en-US"/>
          </a:p>
        </p:txBody>
      </p:sp>
    </p:spTree>
    <p:extLst>
      <p:ext uri="{BB962C8B-B14F-4D97-AF65-F5344CB8AC3E}">
        <p14:creationId xmlns:p14="http://schemas.microsoft.com/office/powerpoint/2010/main" val="4129453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16</a:t>
            </a:fld>
            <a:endParaRPr lang="en-US"/>
          </a:p>
        </p:txBody>
      </p:sp>
    </p:spTree>
    <p:extLst>
      <p:ext uri="{BB962C8B-B14F-4D97-AF65-F5344CB8AC3E}">
        <p14:creationId xmlns:p14="http://schemas.microsoft.com/office/powerpoint/2010/main" val="76229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22</a:t>
            </a:fld>
            <a:endParaRPr lang="en-US"/>
          </a:p>
        </p:txBody>
      </p:sp>
    </p:spTree>
    <p:extLst>
      <p:ext uri="{BB962C8B-B14F-4D97-AF65-F5344CB8AC3E}">
        <p14:creationId xmlns:p14="http://schemas.microsoft.com/office/powerpoint/2010/main" val="3849643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2</a:t>
            </a:fld>
            <a:endParaRPr lang="en-US"/>
          </a:p>
        </p:txBody>
      </p:sp>
    </p:spTree>
    <p:extLst>
      <p:ext uri="{BB962C8B-B14F-4D97-AF65-F5344CB8AC3E}">
        <p14:creationId xmlns:p14="http://schemas.microsoft.com/office/powerpoint/2010/main" val="262373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3</a:t>
            </a:fld>
            <a:endParaRPr lang="en-US"/>
          </a:p>
        </p:txBody>
      </p:sp>
    </p:spTree>
    <p:extLst>
      <p:ext uri="{BB962C8B-B14F-4D97-AF65-F5344CB8AC3E}">
        <p14:creationId xmlns:p14="http://schemas.microsoft.com/office/powerpoint/2010/main" val="375910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4</a:t>
            </a:fld>
            <a:endParaRPr lang="en-US"/>
          </a:p>
        </p:txBody>
      </p:sp>
    </p:spTree>
    <p:extLst>
      <p:ext uri="{BB962C8B-B14F-4D97-AF65-F5344CB8AC3E}">
        <p14:creationId xmlns:p14="http://schemas.microsoft.com/office/powerpoint/2010/main" val="1548595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79218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6</a:t>
            </a:fld>
            <a:endParaRPr lang="en-US"/>
          </a:p>
        </p:txBody>
      </p:sp>
    </p:spTree>
    <p:extLst>
      <p:ext uri="{BB962C8B-B14F-4D97-AF65-F5344CB8AC3E}">
        <p14:creationId xmlns:p14="http://schemas.microsoft.com/office/powerpoint/2010/main" val="848909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7</a:t>
            </a:fld>
            <a:endParaRPr lang="en-US"/>
          </a:p>
        </p:txBody>
      </p:sp>
    </p:spTree>
    <p:extLst>
      <p:ext uri="{BB962C8B-B14F-4D97-AF65-F5344CB8AC3E}">
        <p14:creationId xmlns:p14="http://schemas.microsoft.com/office/powerpoint/2010/main" val="2120124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8</a:t>
            </a:fld>
            <a:endParaRPr lang="en-US"/>
          </a:p>
        </p:txBody>
      </p:sp>
    </p:spTree>
    <p:extLst>
      <p:ext uri="{BB962C8B-B14F-4D97-AF65-F5344CB8AC3E}">
        <p14:creationId xmlns:p14="http://schemas.microsoft.com/office/powerpoint/2010/main" val="533821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70628AD-EDDC-4ED9-B23C-1D7EB5A5CA2E}" type="slidenum">
              <a:rPr lang="en-US" smtClean="0"/>
              <a:pPr>
                <a:defRPr/>
              </a:pPr>
              <a:t>9</a:t>
            </a:fld>
            <a:endParaRPr lang="en-US"/>
          </a:p>
        </p:txBody>
      </p:sp>
    </p:spTree>
    <p:extLst>
      <p:ext uri="{BB962C8B-B14F-4D97-AF65-F5344CB8AC3E}">
        <p14:creationId xmlns:p14="http://schemas.microsoft.com/office/powerpoint/2010/main" val="255257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601BC07D-15BB-4F25-9A8E-7C56F56F9B00}" type="slidenum">
              <a:rPr lang="en-US" smtClean="0"/>
              <a:pPr>
                <a:defRPr/>
              </a:pPr>
              <a:t>‹#›</a:t>
            </a:fld>
            <a:endParaRPr lang="en-US"/>
          </a:p>
        </p:txBody>
      </p:sp>
    </p:spTree>
    <p:extLst>
      <p:ext uri="{BB962C8B-B14F-4D97-AF65-F5344CB8AC3E}">
        <p14:creationId xmlns:p14="http://schemas.microsoft.com/office/powerpoint/2010/main" val="97944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2A1480F2-C4C9-4289-B2AE-462C029A34D6}" type="slidenum">
              <a:rPr lang="en-US" smtClean="0"/>
              <a:pPr>
                <a:defRPr/>
              </a:pPr>
              <a:t>‹#›</a:t>
            </a:fld>
            <a:endParaRPr lang="en-US"/>
          </a:p>
        </p:txBody>
      </p:sp>
    </p:spTree>
    <p:extLst>
      <p:ext uri="{BB962C8B-B14F-4D97-AF65-F5344CB8AC3E}">
        <p14:creationId xmlns:p14="http://schemas.microsoft.com/office/powerpoint/2010/main" val="206836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42FAD833-E429-46E7-83AF-CC623C6F665E}" type="slidenum">
              <a:rPr lang="en-US" smtClean="0"/>
              <a:pPr>
                <a:defRPr/>
              </a:pPr>
              <a:t>‹#›</a:t>
            </a:fld>
            <a:endParaRPr lang="en-US"/>
          </a:p>
        </p:txBody>
      </p:sp>
    </p:spTree>
    <p:extLst>
      <p:ext uri="{BB962C8B-B14F-4D97-AF65-F5344CB8AC3E}">
        <p14:creationId xmlns:p14="http://schemas.microsoft.com/office/powerpoint/2010/main" val="1270308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DDCC1EF1-7A59-4D1C-B64D-B8790F5A56AE}" type="slidenum">
              <a:rPr lang="en-US" smtClean="0"/>
              <a:pPr>
                <a:defRPr/>
              </a:pPr>
              <a:t>‹#›</a:t>
            </a:fld>
            <a:endParaRPr lang="en-US"/>
          </a:p>
        </p:txBody>
      </p:sp>
    </p:spTree>
    <p:extLst>
      <p:ext uri="{BB962C8B-B14F-4D97-AF65-F5344CB8AC3E}">
        <p14:creationId xmlns:p14="http://schemas.microsoft.com/office/powerpoint/2010/main" val="115694629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033C3B22-E02B-4DF8-8D75-98B82CC64AA0}" type="slidenum">
              <a:rPr lang="en-US" smtClean="0"/>
              <a:pPr>
                <a:defRPr/>
              </a:pPr>
              <a:t>‹#›</a:t>
            </a:fld>
            <a:endParaRPr lang="en-US"/>
          </a:p>
        </p:txBody>
      </p:sp>
    </p:spTree>
    <p:extLst>
      <p:ext uri="{BB962C8B-B14F-4D97-AF65-F5344CB8AC3E}">
        <p14:creationId xmlns:p14="http://schemas.microsoft.com/office/powerpoint/2010/main" val="8185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PgP BUSA 331</a:t>
            </a:r>
          </a:p>
        </p:txBody>
      </p:sp>
      <p:sp>
        <p:nvSpPr>
          <p:cNvPr id="6" name="Slide Number Placeholder 5"/>
          <p:cNvSpPr>
            <a:spLocks noGrp="1"/>
          </p:cNvSpPr>
          <p:nvPr>
            <p:ph type="sldNum" sz="quarter" idx="12"/>
          </p:nvPr>
        </p:nvSpPr>
        <p:spPr/>
        <p:txBody>
          <a:bodyPr/>
          <a:lstStyle/>
          <a:p>
            <a:pPr>
              <a:defRPr/>
            </a:pPr>
            <a:fld id="{F03E39C6-8B0D-4BA0-A22F-9DC9107B3B1B}" type="slidenum">
              <a:rPr lang="en-US" smtClean="0"/>
              <a:pPr>
                <a:defRPr/>
              </a:pPr>
              <a:t>‹#›</a:t>
            </a:fld>
            <a:endParaRPr lang="en-US"/>
          </a:p>
        </p:txBody>
      </p:sp>
    </p:spTree>
    <p:extLst>
      <p:ext uri="{BB962C8B-B14F-4D97-AF65-F5344CB8AC3E}">
        <p14:creationId xmlns:p14="http://schemas.microsoft.com/office/powerpoint/2010/main" val="214880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PgP BUSA 331</a:t>
            </a:r>
          </a:p>
        </p:txBody>
      </p:sp>
      <p:sp>
        <p:nvSpPr>
          <p:cNvPr id="7" name="Slide Number Placeholder 6"/>
          <p:cNvSpPr>
            <a:spLocks noGrp="1"/>
          </p:cNvSpPr>
          <p:nvPr>
            <p:ph type="sldNum" sz="quarter" idx="12"/>
          </p:nvPr>
        </p:nvSpPr>
        <p:spPr/>
        <p:txBody>
          <a:bodyPr/>
          <a:lstStyle/>
          <a:p>
            <a:pPr>
              <a:defRPr/>
            </a:pPr>
            <a:fld id="{8FD969E4-E2A7-4AD4-B4C5-FE4E23A2A843}" type="slidenum">
              <a:rPr lang="en-US" smtClean="0"/>
              <a:pPr>
                <a:defRPr/>
              </a:pPr>
              <a:t>‹#›</a:t>
            </a:fld>
            <a:endParaRPr lang="en-US"/>
          </a:p>
        </p:txBody>
      </p:sp>
    </p:spTree>
    <p:extLst>
      <p:ext uri="{BB962C8B-B14F-4D97-AF65-F5344CB8AC3E}">
        <p14:creationId xmlns:p14="http://schemas.microsoft.com/office/powerpoint/2010/main" val="377044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PgP BUSA 331</a:t>
            </a:r>
          </a:p>
        </p:txBody>
      </p:sp>
      <p:sp>
        <p:nvSpPr>
          <p:cNvPr id="9" name="Slide Number Placeholder 8"/>
          <p:cNvSpPr>
            <a:spLocks noGrp="1"/>
          </p:cNvSpPr>
          <p:nvPr>
            <p:ph type="sldNum" sz="quarter" idx="12"/>
          </p:nvPr>
        </p:nvSpPr>
        <p:spPr/>
        <p:txBody>
          <a:bodyPr/>
          <a:lstStyle/>
          <a:p>
            <a:pPr>
              <a:defRPr/>
            </a:pPr>
            <a:fld id="{9B04FB33-787C-4ECC-AADB-8735884FC21C}" type="slidenum">
              <a:rPr lang="en-US" smtClean="0"/>
              <a:pPr>
                <a:defRPr/>
              </a:pPr>
              <a:t>‹#›</a:t>
            </a:fld>
            <a:endParaRPr lang="en-US"/>
          </a:p>
        </p:txBody>
      </p:sp>
    </p:spTree>
    <p:extLst>
      <p:ext uri="{BB962C8B-B14F-4D97-AF65-F5344CB8AC3E}">
        <p14:creationId xmlns:p14="http://schemas.microsoft.com/office/powerpoint/2010/main" val="28062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PgP BUSA 331</a:t>
            </a:r>
          </a:p>
        </p:txBody>
      </p:sp>
      <p:sp>
        <p:nvSpPr>
          <p:cNvPr id="5" name="Slide Number Placeholder 4"/>
          <p:cNvSpPr>
            <a:spLocks noGrp="1"/>
          </p:cNvSpPr>
          <p:nvPr>
            <p:ph type="sldNum" sz="quarter" idx="12"/>
          </p:nvPr>
        </p:nvSpPr>
        <p:spPr/>
        <p:txBody>
          <a:bodyPr/>
          <a:lstStyle/>
          <a:p>
            <a:pPr>
              <a:defRPr/>
            </a:pPr>
            <a:fld id="{A47FCDB4-8374-4457-A26E-8F4858B6589E}" type="slidenum">
              <a:rPr lang="en-US" smtClean="0"/>
              <a:pPr>
                <a:defRPr/>
              </a:pPr>
              <a:t>‹#›</a:t>
            </a:fld>
            <a:endParaRPr lang="en-US"/>
          </a:p>
        </p:txBody>
      </p:sp>
    </p:spTree>
    <p:extLst>
      <p:ext uri="{BB962C8B-B14F-4D97-AF65-F5344CB8AC3E}">
        <p14:creationId xmlns:p14="http://schemas.microsoft.com/office/powerpoint/2010/main" val="60769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PgP BUSA 331</a:t>
            </a:r>
          </a:p>
        </p:txBody>
      </p:sp>
      <p:sp>
        <p:nvSpPr>
          <p:cNvPr id="4" name="Slide Number Placeholder 3"/>
          <p:cNvSpPr>
            <a:spLocks noGrp="1"/>
          </p:cNvSpPr>
          <p:nvPr>
            <p:ph type="sldNum" sz="quarter" idx="12"/>
          </p:nvPr>
        </p:nvSpPr>
        <p:spPr/>
        <p:txBody>
          <a:bodyPr/>
          <a:lstStyle/>
          <a:p>
            <a:pPr>
              <a:defRPr/>
            </a:pPr>
            <a:fld id="{6CAA4EFE-F9D3-4FC1-B1ED-1905334B3609}" type="slidenum">
              <a:rPr lang="en-US" smtClean="0"/>
              <a:pPr>
                <a:defRPr/>
              </a:pPr>
              <a:t>‹#›</a:t>
            </a:fld>
            <a:endParaRPr lang="en-US"/>
          </a:p>
        </p:txBody>
      </p:sp>
    </p:spTree>
    <p:extLst>
      <p:ext uri="{BB962C8B-B14F-4D97-AF65-F5344CB8AC3E}">
        <p14:creationId xmlns:p14="http://schemas.microsoft.com/office/powerpoint/2010/main" val="304270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PgP BUSA 331</a:t>
            </a:r>
          </a:p>
        </p:txBody>
      </p:sp>
      <p:sp>
        <p:nvSpPr>
          <p:cNvPr id="7" name="Slide Number Placeholder 6"/>
          <p:cNvSpPr>
            <a:spLocks noGrp="1"/>
          </p:cNvSpPr>
          <p:nvPr>
            <p:ph type="sldNum" sz="quarter" idx="12"/>
          </p:nvPr>
        </p:nvSpPr>
        <p:spPr/>
        <p:txBody>
          <a:bodyPr/>
          <a:lstStyle/>
          <a:p>
            <a:pPr>
              <a:defRPr/>
            </a:pPr>
            <a:fld id="{BDAF824E-8E00-4CC6-8826-6B3F07DCF9CB}" type="slidenum">
              <a:rPr lang="en-US" smtClean="0"/>
              <a:pPr>
                <a:defRPr/>
              </a:pPr>
              <a:t>‹#›</a:t>
            </a:fld>
            <a:endParaRPr lang="en-US"/>
          </a:p>
        </p:txBody>
      </p:sp>
    </p:spTree>
    <p:extLst>
      <p:ext uri="{BB962C8B-B14F-4D97-AF65-F5344CB8AC3E}">
        <p14:creationId xmlns:p14="http://schemas.microsoft.com/office/powerpoint/2010/main" val="267076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PgP BUSA 331</a:t>
            </a:r>
          </a:p>
        </p:txBody>
      </p:sp>
      <p:sp>
        <p:nvSpPr>
          <p:cNvPr id="7" name="Slide Number Placeholder 6"/>
          <p:cNvSpPr>
            <a:spLocks noGrp="1"/>
          </p:cNvSpPr>
          <p:nvPr>
            <p:ph type="sldNum" sz="quarter" idx="12"/>
          </p:nvPr>
        </p:nvSpPr>
        <p:spPr/>
        <p:txBody>
          <a:bodyPr/>
          <a:lstStyle/>
          <a:p>
            <a:pPr>
              <a:defRPr/>
            </a:pPr>
            <a:fld id="{BB530B55-9BD9-4292-8724-0F50E69E40F1}" type="slidenum">
              <a:rPr lang="en-US" smtClean="0"/>
              <a:pPr>
                <a:defRPr/>
              </a:pPr>
              <a:t>‹#›</a:t>
            </a:fld>
            <a:endParaRPr lang="en-US"/>
          </a:p>
        </p:txBody>
      </p:sp>
    </p:spTree>
    <p:extLst>
      <p:ext uri="{BB962C8B-B14F-4D97-AF65-F5344CB8AC3E}">
        <p14:creationId xmlns:p14="http://schemas.microsoft.com/office/powerpoint/2010/main" val="297936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75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PgP BUSA 331</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DCC1EF1-7A59-4D1C-B64D-B8790F5A56AE}" type="slidenum">
              <a:rPr lang="en-US" smtClean="0"/>
              <a:pPr>
                <a:defRPr/>
              </a:pPr>
              <a:t>‹#›</a:t>
            </a:fld>
            <a:endParaRPr lang="en-US"/>
          </a:p>
        </p:txBody>
      </p:sp>
    </p:spTree>
    <p:extLst>
      <p:ext uri="{BB962C8B-B14F-4D97-AF65-F5344CB8AC3E}">
        <p14:creationId xmlns:p14="http://schemas.microsoft.com/office/powerpoint/2010/main" val="3213635539"/>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mazon.com/Issues-Internet-Law-Society-Technology/dp/193597135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linkedin.com/checkpoint/enterprise/login/41915348?pathWildcard=41915348&amp;application=learning&amp;redirect=https%3A%2F%2Fwww%2Elinkedin%2Ecom%2Flearning%2Fcollections%2Fenterprise%2F1%7EAAAAAAJ_k9Q%3D857390%3Fu%3D41915348"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paulson@winona.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professor.azurewebsites.net/BUSA331" TargetMode="External"/><Relationship Id="rId4" Type="http://schemas.openxmlformats.org/officeDocument/2006/relationships/hyperlink" Target="https://winona.learn.minnstate.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US" dirty="0"/>
              <a:t>BUSA 331</a:t>
            </a:r>
            <a:br>
              <a:rPr lang="en-US" dirty="0"/>
            </a:br>
            <a:r>
              <a:rPr lang="en-US" dirty="0"/>
              <a:t>Internet Law</a:t>
            </a:r>
          </a:p>
        </p:txBody>
      </p:sp>
      <p:sp>
        <p:nvSpPr>
          <p:cNvPr id="6147" name="Rectangle 3"/>
          <p:cNvSpPr>
            <a:spLocks noGrp="1" noChangeArrowheads="1"/>
          </p:cNvSpPr>
          <p:nvPr>
            <p:ph type="subTitle" idx="1"/>
          </p:nvPr>
        </p:nvSpPr>
        <p:spPr>
          <a:xfrm>
            <a:off x="1143000" y="3602038"/>
            <a:ext cx="6858000" cy="2722562"/>
          </a:xfrm>
        </p:spPr>
        <p:txBody>
          <a:bodyPr>
            <a:normAutofit/>
          </a:bodyPr>
          <a:lstStyle/>
          <a:p>
            <a:pPr algn="r"/>
            <a:endParaRPr lang="en-US" sz="3600" dirty="0"/>
          </a:p>
          <a:p>
            <a:pPr algn="r"/>
            <a:endParaRPr lang="en-US" sz="3600" dirty="0"/>
          </a:p>
          <a:p>
            <a:pPr algn="r"/>
            <a:r>
              <a:rPr lang="en-US" sz="3600" dirty="0"/>
              <a:t>Professor Paulson</a:t>
            </a:r>
          </a:p>
          <a:p>
            <a:pPr algn="r"/>
            <a:r>
              <a:rPr lang="en-US" sz="3600" dirty="0"/>
              <a:t>Summer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Course Objective</a:t>
            </a:r>
            <a:endParaRPr lang="en-US" dirty="0"/>
          </a:p>
        </p:txBody>
      </p:sp>
      <p:sp>
        <p:nvSpPr>
          <p:cNvPr id="15363" name="Rectangle 3"/>
          <p:cNvSpPr>
            <a:spLocks noGrp="1" noChangeArrowheads="1"/>
          </p:cNvSpPr>
          <p:nvPr>
            <p:ph idx="1"/>
          </p:nvPr>
        </p:nvSpPr>
        <p:spPr/>
        <p:txBody>
          <a:bodyPr/>
          <a:lstStyle/>
          <a:p>
            <a:r>
              <a:rPr lang="en-US"/>
              <a:t>When confronted with an internet business legal issue be able to research and make an effective action plan.</a:t>
            </a:r>
            <a:endParaRPr lang="en-US" dirty="0"/>
          </a:p>
        </p:txBody>
      </p:sp>
      <p:sp>
        <p:nvSpPr>
          <p:cNvPr id="1536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598DB197-C1E7-433F-9B89-A69BF9372D7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Analyze Legal Situation</a:t>
            </a:r>
            <a:endParaRPr lang="en-US" dirty="0"/>
          </a:p>
        </p:txBody>
      </p:sp>
      <p:sp>
        <p:nvSpPr>
          <p:cNvPr id="16387" name="Rectangle 3"/>
          <p:cNvSpPr>
            <a:spLocks noGrp="1" noChangeArrowheads="1"/>
          </p:cNvSpPr>
          <p:nvPr>
            <p:ph idx="1"/>
          </p:nvPr>
        </p:nvSpPr>
        <p:spPr/>
        <p:txBody>
          <a:bodyPr/>
          <a:lstStyle/>
          <a:p>
            <a:r>
              <a:rPr lang="en-US"/>
              <a:t>Business objective- solve problems</a:t>
            </a:r>
          </a:p>
          <a:p>
            <a:r>
              <a:rPr lang="en-US"/>
              <a:t>Tools- your mind, legal research tools</a:t>
            </a:r>
          </a:p>
          <a:p>
            <a:r>
              <a:rPr lang="en-US"/>
              <a:t>Methodology</a:t>
            </a:r>
          </a:p>
          <a:p>
            <a:pPr lvl="1"/>
            <a:r>
              <a:rPr lang="en-US"/>
              <a:t>Define problem, legal issues</a:t>
            </a:r>
          </a:p>
          <a:p>
            <a:pPr lvl="1"/>
            <a:r>
              <a:rPr lang="en-US"/>
              <a:t>Research current statutory law</a:t>
            </a:r>
          </a:p>
          <a:p>
            <a:pPr lvl="1"/>
            <a:r>
              <a:rPr lang="en-US"/>
              <a:t>Research current case law</a:t>
            </a:r>
          </a:p>
          <a:p>
            <a:pPr lvl="1"/>
            <a:r>
              <a:rPr lang="en-US"/>
              <a:t>Propose course of action</a:t>
            </a:r>
            <a:endParaRPr lang="en-US" dirty="0"/>
          </a:p>
        </p:txBody>
      </p:sp>
      <p:sp>
        <p:nvSpPr>
          <p:cNvPr id="16388"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4F49BC4E-54CE-44CE-85D7-3C8E63EF121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US" dirty="0"/>
              <a:t>Course Materials</a:t>
            </a:r>
          </a:p>
        </p:txBody>
      </p:sp>
      <p:sp>
        <p:nvSpPr>
          <p:cNvPr id="17411" name="Rectangle 1027"/>
          <p:cNvSpPr>
            <a:spLocks noGrp="1" noChangeArrowheads="1"/>
          </p:cNvSpPr>
          <p:nvPr>
            <p:ph idx="1"/>
          </p:nvPr>
        </p:nvSpPr>
        <p:spPr/>
        <p:txBody>
          <a:bodyPr/>
          <a:lstStyle/>
          <a:p>
            <a:r>
              <a:rPr lang="en-US" dirty="0"/>
              <a:t>Darrell, Issues in Internet Law, 11th edition</a:t>
            </a:r>
          </a:p>
          <a:p>
            <a:r>
              <a:rPr lang="en-US" dirty="0"/>
              <a:t> </a:t>
            </a:r>
            <a:r>
              <a:rPr lang="en-US" sz="2400" dirty="0">
                <a:hlinkClick r:id="rId3"/>
              </a:rPr>
              <a:t>https://www.amazon.com/Issues-Internet-Law-Society-Technology/dp/1935971352/</a:t>
            </a:r>
            <a:r>
              <a:rPr lang="en-US" dirty="0"/>
              <a:t>  </a:t>
            </a:r>
          </a:p>
          <a:p>
            <a:r>
              <a:rPr lang="en-US" dirty="0"/>
              <a:t>ISBN-13: 978-1935971351</a:t>
            </a:r>
          </a:p>
          <a:p>
            <a:endParaRPr lang="en-US" dirty="0"/>
          </a:p>
          <a:p>
            <a:r>
              <a:rPr lang="en-US" dirty="0">
                <a:hlinkClick r:id="rId4"/>
              </a:rPr>
              <a:t>LinkedIn Learning Collection</a:t>
            </a:r>
            <a:r>
              <a:rPr lang="en-US" sz="2400" dirty="0">
                <a:hlinkClick r:id="rId4"/>
              </a:rPr>
              <a:t>  </a:t>
            </a:r>
            <a:endParaRPr lang="en-US" sz="2400" dirty="0"/>
          </a:p>
        </p:txBody>
      </p:sp>
      <p:sp>
        <p:nvSpPr>
          <p:cNvPr id="17412"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57300A8B-1826-4928-B171-57DF095E568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Class  Info</a:t>
            </a:r>
          </a:p>
        </p:txBody>
      </p:sp>
      <p:sp>
        <p:nvSpPr>
          <p:cNvPr id="21507" name="Rectangle 3"/>
          <p:cNvSpPr>
            <a:spLocks noGrp="1" noChangeArrowheads="1"/>
          </p:cNvSpPr>
          <p:nvPr>
            <p:ph idx="1"/>
          </p:nvPr>
        </p:nvSpPr>
        <p:spPr/>
        <p:txBody>
          <a:bodyPr/>
          <a:lstStyle/>
          <a:p>
            <a:r>
              <a:rPr lang="en-US" dirty="0"/>
              <a:t>Use class recordings</a:t>
            </a:r>
          </a:p>
          <a:p>
            <a:r>
              <a:rPr lang="en-US" dirty="0"/>
              <a:t>Use external monitor (optional)</a:t>
            </a:r>
          </a:p>
          <a:p>
            <a:pPr lvl="1"/>
            <a:r>
              <a:rPr lang="en-US" dirty="0"/>
              <a:t>Monitor 1-assignment</a:t>
            </a:r>
          </a:p>
          <a:p>
            <a:pPr lvl="1"/>
            <a:r>
              <a:rPr lang="en-US" dirty="0"/>
              <a:t>Monitor 2-recordings or PowerPoints</a:t>
            </a:r>
          </a:p>
          <a:p>
            <a:r>
              <a:rPr lang="en-US" dirty="0"/>
              <a:t>You can work ahead on assignments, projects</a:t>
            </a:r>
          </a:p>
          <a:p>
            <a:r>
              <a:rPr lang="en-US" dirty="0"/>
              <a:t>You cannot work ahead on exams</a:t>
            </a:r>
          </a:p>
          <a:p>
            <a:endParaRPr lang="en-US" dirty="0"/>
          </a:p>
        </p:txBody>
      </p:sp>
      <p:sp>
        <p:nvSpPr>
          <p:cNvPr id="21508"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8499B76C-BE08-4E1A-A852-0A844A12636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Project-</a:t>
            </a:r>
            <a:br>
              <a:rPr lang="en-US" dirty="0"/>
            </a:br>
            <a:r>
              <a:rPr lang="en-US" dirty="0"/>
              <a:t>Internet legal issue</a:t>
            </a:r>
          </a:p>
        </p:txBody>
      </p:sp>
      <p:sp>
        <p:nvSpPr>
          <p:cNvPr id="23555" name="Rectangle 3"/>
          <p:cNvSpPr>
            <a:spLocks noGrp="1" noChangeArrowheads="1"/>
          </p:cNvSpPr>
          <p:nvPr>
            <p:ph idx="1"/>
          </p:nvPr>
        </p:nvSpPr>
        <p:spPr/>
        <p:txBody>
          <a:bodyPr/>
          <a:lstStyle/>
          <a:p>
            <a:r>
              <a:rPr lang="en-US" dirty="0"/>
              <a:t>Research internet legal issue of your choice, submit your topic.</a:t>
            </a:r>
          </a:p>
          <a:p>
            <a:r>
              <a:rPr lang="en-US" dirty="0"/>
              <a:t>Review LinkedIn Learning for background</a:t>
            </a:r>
          </a:p>
          <a:p>
            <a:r>
              <a:rPr lang="en-US" dirty="0"/>
              <a:t>Deliver paper draft version</a:t>
            </a:r>
          </a:p>
          <a:p>
            <a:r>
              <a:rPr lang="en-US" dirty="0"/>
              <a:t>Submit paper final version</a:t>
            </a:r>
          </a:p>
          <a:p>
            <a:r>
              <a:rPr lang="en-US" dirty="0"/>
              <a:t>See D2L for due dates</a:t>
            </a:r>
          </a:p>
        </p:txBody>
      </p:sp>
      <p:sp>
        <p:nvSpPr>
          <p:cNvPr id="23556"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13F9871D-594A-4A29-ABF2-91AB73E984E5}" type="slidenum">
              <a:rPr lang="en-US" smtClean="0"/>
              <a:pPr/>
              <a:t>14</a:t>
            </a:fld>
            <a:endParaRPr lang="en-US"/>
          </a:p>
        </p:txBody>
      </p:sp>
    </p:spTree>
    <p:extLst>
      <p:ext uri="{BB962C8B-B14F-4D97-AF65-F5344CB8AC3E}">
        <p14:creationId xmlns:p14="http://schemas.microsoft.com/office/powerpoint/2010/main" val="428802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Assignments</a:t>
            </a:r>
          </a:p>
        </p:txBody>
      </p:sp>
      <p:sp>
        <p:nvSpPr>
          <p:cNvPr id="26627" name="Rectangle 3"/>
          <p:cNvSpPr>
            <a:spLocks noGrp="1" noChangeArrowheads="1"/>
          </p:cNvSpPr>
          <p:nvPr>
            <p:ph idx="1"/>
          </p:nvPr>
        </p:nvSpPr>
        <p:spPr/>
        <p:txBody>
          <a:bodyPr>
            <a:normAutofit/>
          </a:bodyPr>
          <a:lstStyle/>
          <a:p>
            <a:r>
              <a:rPr lang="en-US" dirty="0"/>
              <a:t>Assignments and Problems</a:t>
            </a:r>
          </a:p>
          <a:p>
            <a:pPr lvl="1"/>
            <a:r>
              <a:rPr lang="en-US" dirty="0"/>
              <a:t>To focus on and hone required skills</a:t>
            </a:r>
          </a:p>
          <a:p>
            <a:r>
              <a:rPr lang="en-US" dirty="0"/>
              <a:t>Do not email assignments to professor</a:t>
            </a:r>
          </a:p>
          <a:p>
            <a:r>
              <a:rPr lang="en-US" dirty="0"/>
              <a:t>Do not print out and hand in assignments</a:t>
            </a:r>
          </a:p>
          <a:p>
            <a:r>
              <a:rPr lang="en-US" dirty="0"/>
              <a:t>Assignments submitted from your website</a:t>
            </a:r>
          </a:p>
          <a:p>
            <a:pPr lvl="1"/>
            <a:r>
              <a:rPr lang="en-US" dirty="0"/>
              <a:t>Emailed receipt and website report available</a:t>
            </a:r>
          </a:p>
          <a:p>
            <a:r>
              <a:rPr lang="en-US" dirty="0"/>
              <a:t>Late assignments penalized- </a:t>
            </a:r>
            <a:r>
              <a:rPr lang="en-US" sz="2400" dirty="0"/>
              <a:t>unless you contact professor beforehand</a:t>
            </a:r>
          </a:p>
        </p:txBody>
      </p:sp>
      <p:sp>
        <p:nvSpPr>
          <p:cNvPr id="26628"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D061D2EC-3100-4D68-B45B-C47488AA117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Midterms (2)</a:t>
            </a:r>
          </a:p>
        </p:txBody>
      </p:sp>
      <p:sp>
        <p:nvSpPr>
          <p:cNvPr id="29699" name="Rectangle 3"/>
          <p:cNvSpPr>
            <a:spLocks noGrp="1" noChangeArrowheads="1"/>
          </p:cNvSpPr>
          <p:nvPr>
            <p:ph idx="1"/>
          </p:nvPr>
        </p:nvSpPr>
        <p:spPr/>
        <p:txBody>
          <a:bodyPr/>
          <a:lstStyle/>
          <a:p>
            <a:r>
              <a:rPr lang="en-US" dirty="0"/>
              <a:t>Test knowledge of material</a:t>
            </a:r>
          </a:p>
          <a:p>
            <a:r>
              <a:rPr lang="en-US" dirty="0"/>
              <a:t>T/F, short answer</a:t>
            </a:r>
          </a:p>
          <a:p>
            <a:r>
              <a:rPr lang="en-US" dirty="0"/>
              <a:t>Open book, open notes, no human assistance</a:t>
            </a:r>
          </a:p>
          <a:p>
            <a:r>
              <a:rPr lang="en-US" dirty="0"/>
              <a:t>Online via D2L</a:t>
            </a:r>
          </a:p>
          <a:p>
            <a:r>
              <a:rPr lang="en-US" dirty="0"/>
              <a:t>Midterm 1-Chapters 1-5</a:t>
            </a:r>
          </a:p>
          <a:p>
            <a:r>
              <a:rPr lang="en-US" dirty="0"/>
              <a:t>Midterm 2-Chapters 6-12</a:t>
            </a:r>
          </a:p>
        </p:txBody>
      </p:sp>
      <p:sp>
        <p:nvSpPr>
          <p:cNvPr id="29700"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A067EACA-76A1-4BD1-B0C7-C1D8D0B81DE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Final</a:t>
            </a:r>
          </a:p>
        </p:txBody>
      </p:sp>
      <p:sp>
        <p:nvSpPr>
          <p:cNvPr id="30723" name="Rectangle 3"/>
          <p:cNvSpPr>
            <a:spLocks noGrp="1" noChangeArrowheads="1"/>
          </p:cNvSpPr>
          <p:nvPr>
            <p:ph idx="1"/>
          </p:nvPr>
        </p:nvSpPr>
        <p:spPr>
          <a:xfrm>
            <a:off x="628650" y="1825625"/>
            <a:ext cx="8362950" cy="4351338"/>
          </a:xfrm>
        </p:spPr>
        <p:txBody>
          <a:bodyPr/>
          <a:lstStyle/>
          <a:p>
            <a:r>
              <a:rPr lang="en-US" dirty="0"/>
              <a:t>Same format as midterms, 3 hours</a:t>
            </a:r>
          </a:p>
          <a:p>
            <a:r>
              <a:rPr lang="en-US" dirty="0"/>
              <a:t>All chapters, test knowledge of legal concepts</a:t>
            </a:r>
          </a:p>
          <a:p>
            <a:r>
              <a:rPr lang="en-US" dirty="0"/>
              <a:t>Open book, open notes, no human assistance</a:t>
            </a:r>
          </a:p>
          <a:p>
            <a:r>
              <a:rPr lang="en-US" dirty="0"/>
              <a:t>Laptop or computer required</a:t>
            </a:r>
          </a:p>
          <a:p>
            <a:r>
              <a:rPr lang="en-US" dirty="0"/>
              <a:t>Online via D2L</a:t>
            </a:r>
          </a:p>
          <a:p>
            <a:endParaRPr lang="en-US" dirty="0"/>
          </a:p>
        </p:txBody>
      </p:sp>
      <p:sp>
        <p:nvSpPr>
          <p:cNvPr id="3072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D0479247-E6BF-4051-AED0-3CB426E6E69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Policy on Collaboration</a:t>
            </a:r>
          </a:p>
        </p:txBody>
      </p:sp>
      <p:sp>
        <p:nvSpPr>
          <p:cNvPr id="31747" name="Rectangle 3"/>
          <p:cNvSpPr>
            <a:spLocks noGrp="1" noChangeArrowheads="1"/>
          </p:cNvSpPr>
          <p:nvPr>
            <p:ph idx="1"/>
          </p:nvPr>
        </p:nvSpPr>
        <p:spPr/>
        <p:txBody>
          <a:bodyPr/>
          <a:lstStyle/>
          <a:p>
            <a:r>
              <a:rPr lang="en-US" dirty="0"/>
              <a:t>You are permitted to work together on Assignments and projects.  However…</a:t>
            </a:r>
          </a:p>
          <a:p>
            <a:r>
              <a:rPr lang="en-US" dirty="0"/>
              <a:t>During exams you are on your own. Therefore…</a:t>
            </a:r>
          </a:p>
          <a:p>
            <a:r>
              <a:rPr lang="en-US" dirty="0"/>
              <a:t>It behooves you to do the work!</a:t>
            </a:r>
          </a:p>
        </p:txBody>
      </p:sp>
      <p:sp>
        <p:nvSpPr>
          <p:cNvPr id="31748"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CDDD3CE0-4F9D-4750-9FC0-377B2ECBCF3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Grading</a:t>
            </a:r>
          </a:p>
        </p:txBody>
      </p:sp>
      <p:sp>
        <p:nvSpPr>
          <p:cNvPr id="32771" name="Rectangle 3"/>
          <p:cNvSpPr>
            <a:spLocks noGrp="1" noChangeArrowheads="1"/>
          </p:cNvSpPr>
          <p:nvPr>
            <p:ph idx="1"/>
          </p:nvPr>
        </p:nvSpPr>
        <p:spPr/>
        <p:txBody>
          <a:bodyPr/>
          <a:lstStyle/>
          <a:p>
            <a:r>
              <a:rPr lang="en-US" dirty="0"/>
              <a:t>Grading is based on:</a:t>
            </a:r>
          </a:p>
          <a:p>
            <a:pPr lvl="1"/>
            <a:r>
              <a:rPr lang="en-US" dirty="0"/>
              <a:t>10%	Project (draft + final)</a:t>
            </a:r>
          </a:p>
          <a:p>
            <a:pPr lvl="1"/>
            <a:r>
              <a:rPr lang="en-US" dirty="0"/>
              <a:t>10%	LinkedIn Learning</a:t>
            </a:r>
          </a:p>
          <a:p>
            <a:pPr lvl="1"/>
            <a:r>
              <a:rPr lang="en-US" dirty="0"/>
              <a:t>40%	Assignments (based on total points)</a:t>
            </a:r>
          </a:p>
          <a:p>
            <a:pPr lvl="1"/>
            <a:r>
              <a:rPr lang="en-US" dirty="0"/>
              <a:t>15%	Midterms (based on total points)</a:t>
            </a:r>
          </a:p>
          <a:p>
            <a:pPr lvl="1"/>
            <a:r>
              <a:rPr lang="en-US" dirty="0"/>
              <a:t>25%	Final</a:t>
            </a:r>
          </a:p>
          <a:p>
            <a:pPr lvl="1"/>
            <a:endParaRPr lang="en-US" dirty="0"/>
          </a:p>
        </p:txBody>
      </p:sp>
      <p:sp>
        <p:nvSpPr>
          <p:cNvPr id="32772"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56723B21-D522-4DB8-971E-77FDE079042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Class Overview</a:t>
            </a:r>
          </a:p>
        </p:txBody>
      </p:sp>
      <p:sp>
        <p:nvSpPr>
          <p:cNvPr id="7171" name="Rectangle 3"/>
          <p:cNvSpPr>
            <a:spLocks noGrp="1" noChangeArrowheads="1"/>
          </p:cNvSpPr>
          <p:nvPr>
            <p:ph idx="1"/>
          </p:nvPr>
        </p:nvSpPr>
        <p:spPr>
          <a:xfrm>
            <a:off x="628650" y="1825625"/>
            <a:ext cx="8439150" cy="4351338"/>
          </a:xfrm>
        </p:spPr>
        <p:txBody>
          <a:bodyPr/>
          <a:lstStyle/>
          <a:p>
            <a:r>
              <a:rPr lang="en-US" dirty="0"/>
              <a:t>Instructor:  Pat Paulson, 303</a:t>
            </a:r>
          </a:p>
          <a:p>
            <a:r>
              <a:rPr lang="en-US" dirty="0"/>
              <a:t>Office hours listed on website</a:t>
            </a:r>
          </a:p>
          <a:p>
            <a:r>
              <a:rPr lang="en-US" dirty="0"/>
              <a:t>E-mail:  </a:t>
            </a:r>
            <a:r>
              <a:rPr lang="en-US" dirty="0">
                <a:hlinkClick r:id="rId3"/>
              </a:rPr>
              <a:t>ppaulson@winona.edu</a:t>
            </a:r>
            <a:endParaRPr lang="en-US" dirty="0"/>
          </a:p>
          <a:p>
            <a:r>
              <a:rPr lang="en-US" dirty="0"/>
              <a:t>Grading in D2L:</a:t>
            </a:r>
            <a:r>
              <a:rPr lang="en-US" dirty="0">
                <a:hlinkClick r:id="rId4"/>
              </a:rPr>
              <a:t>https://winona.learn.minnstate.edu/</a:t>
            </a:r>
            <a:endParaRPr lang="en-US" dirty="0"/>
          </a:p>
          <a:p>
            <a:r>
              <a:rPr lang="en-US" dirty="0"/>
              <a:t>Web site:   </a:t>
            </a:r>
            <a:r>
              <a:rPr lang="en-US" sz="2400" dirty="0">
                <a:hlinkClick r:id="rId5"/>
              </a:rPr>
              <a:t>https://eprofessor.azurewebsites.net/BUSA331</a:t>
            </a:r>
            <a:r>
              <a:rPr lang="en-US" dirty="0"/>
              <a:t> </a:t>
            </a:r>
          </a:p>
          <a:p>
            <a:r>
              <a:rPr lang="en-US" dirty="0"/>
              <a:t>Check websites periodically for updates!</a:t>
            </a:r>
          </a:p>
        </p:txBody>
      </p:sp>
      <p:sp>
        <p:nvSpPr>
          <p:cNvPr id="7172"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A8419079-7920-45D5-8BA9-6ABEF6E4C04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Final Grade</a:t>
            </a:r>
          </a:p>
        </p:txBody>
      </p:sp>
      <p:sp>
        <p:nvSpPr>
          <p:cNvPr id="33795" name="Rectangle 3"/>
          <p:cNvSpPr>
            <a:spLocks noGrp="1" noChangeArrowheads="1"/>
          </p:cNvSpPr>
          <p:nvPr>
            <p:ph idx="1"/>
          </p:nvPr>
        </p:nvSpPr>
        <p:spPr/>
        <p:txBody>
          <a:bodyPr/>
          <a:lstStyle/>
          <a:p>
            <a:r>
              <a:rPr lang="en-US"/>
              <a:t> Based on 100 total points</a:t>
            </a:r>
          </a:p>
          <a:p>
            <a:r>
              <a:rPr lang="en-US"/>
              <a:t>A   90% or greater</a:t>
            </a:r>
          </a:p>
          <a:p>
            <a:r>
              <a:rPr lang="en-US"/>
              <a:t>B   80 to 89%</a:t>
            </a:r>
          </a:p>
          <a:p>
            <a:r>
              <a:rPr lang="en-US"/>
              <a:t>C   70 to 79%</a:t>
            </a:r>
          </a:p>
          <a:p>
            <a:r>
              <a:rPr lang="en-US"/>
              <a:t>D   60 to 69%</a:t>
            </a:r>
          </a:p>
          <a:p>
            <a:r>
              <a:rPr lang="en-US"/>
              <a:t>F   less than 59%</a:t>
            </a:r>
          </a:p>
        </p:txBody>
      </p:sp>
      <p:sp>
        <p:nvSpPr>
          <p:cNvPr id="33796"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5362F0FD-CD06-400B-BFED-24F27294A266}"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Grading</a:t>
            </a:r>
          </a:p>
        </p:txBody>
      </p:sp>
      <p:sp>
        <p:nvSpPr>
          <p:cNvPr id="34819" name="Rectangle 3"/>
          <p:cNvSpPr>
            <a:spLocks noGrp="1" noChangeArrowheads="1"/>
          </p:cNvSpPr>
          <p:nvPr>
            <p:ph idx="1"/>
          </p:nvPr>
        </p:nvSpPr>
        <p:spPr/>
        <p:txBody>
          <a:bodyPr/>
          <a:lstStyle/>
          <a:p>
            <a:endParaRPr lang="en-US" dirty="0"/>
          </a:p>
          <a:p>
            <a:r>
              <a:rPr lang="en-US" dirty="0"/>
              <a:t>Late Assignments may be penalized!</a:t>
            </a:r>
          </a:p>
          <a:p>
            <a:r>
              <a:rPr lang="en-US" dirty="0"/>
              <a:t>No extra credit</a:t>
            </a:r>
          </a:p>
          <a:p>
            <a:r>
              <a:rPr lang="en-US" dirty="0"/>
              <a:t>No make-up exams!</a:t>
            </a:r>
          </a:p>
          <a:p>
            <a:r>
              <a:rPr lang="en-US" dirty="0"/>
              <a:t>Point loss for spelling and grammar</a:t>
            </a:r>
          </a:p>
          <a:p>
            <a:endParaRPr lang="en-US" dirty="0"/>
          </a:p>
          <a:p>
            <a:r>
              <a:rPr lang="en-US" dirty="0"/>
              <a:t>Professor Paulson does not give out grades</a:t>
            </a:r>
          </a:p>
          <a:p>
            <a:r>
              <a:rPr lang="en-US" dirty="0"/>
              <a:t> Students earn grades!</a:t>
            </a:r>
          </a:p>
          <a:p>
            <a:endParaRPr lang="en-US" dirty="0"/>
          </a:p>
        </p:txBody>
      </p:sp>
      <p:sp>
        <p:nvSpPr>
          <p:cNvPr id="34820"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CFF17702-05CE-4870-9FFF-9C825AAB875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After This Course?</a:t>
            </a:r>
          </a:p>
        </p:txBody>
      </p:sp>
      <p:sp>
        <p:nvSpPr>
          <p:cNvPr id="35843" name="Rectangle 3"/>
          <p:cNvSpPr>
            <a:spLocks noGrp="1" noChangeArrowheads="1"/>
          </p:cNvSpPr>
          <p:nvPr>
            <p:ph idx="1"/>
          </p:nvPr>
        </p:nvSpPr>
        <p:spPr/>
        <p:txBody>
          <a:bodyPr/>
          <a:lstStyle/>
          <a:p>
            <a:r>
              <a:rPr lang="en-US" dirty="0"/>
              <a:t>Enjoy learning new software applications and problem solving? Consider MIS major or minor</a:t>
            </a:r>
          </a:p>
          <a:p>
            <a:r>
              <a:rPr lang="en-US" dirty="0"/>
              <a:t>Feel free to join MISA, the MIS student organization</a:t>
            </a:r>
          </a:p>
          <a:p>
            <a:r>
              <a:rPr lang="en-US"/>
              <a:t>Have </a:t>
            </a:r>
            <a:r>
              <a:rPr lang="en-US" dirty="0"/>
              <a:t>questions about advising, scholarships, internships, careers, graduate school…</a:t>
            </a:r>
          </a:p>
          <a:p>
            <a:r>
              <a:rPr lang="en-US" dirty="0"/>
              <a:t>Contact me at your convenience</a:t>
            </a:r>
          </a:p>
          <a:p>
            <a:endParaRPr lang="en-US" dirty="0"/>
          </a:p>
        </p:txBody>
      </p:sp>
      <p:sp>
        <p:nvSpPr>
          <p:cNvPr id="3584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297F7956-5E35-4953-BC64-AB71541882EC}"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Technology</a:t>
            </a:r>
            <a:endParaRPr lang="en-US" dirty="0"/>
          </a:p>
        </p:txBody>
      </p:sp>
      <p:sp>
        <p:nvSpPr>
          <p:cNvPr id="3" name="Content Placeholder 2"/>
          <p:cNvSpPr>
            <a:spLocks noGrp="1"/>
          </p:cNvSpPr>
          <p:nvPr>
            <p:ph idx="1"/>
          </p:nvPr>
        </p:nvSpPr>
        <p:spPr/>
        <p:txBody>
          <a:bodyPr/>
          <a:lstStyle/>
          <a:p>
            <a:endParaRPr lang="en-US" dirty="0"/>
          </a:p>
          <a:p>
            <a:r>
              <a:rPr lang="en-US" dirty="0"/>
              <a:t>External Monitor (optional but recommended)</a:t>
            </a:r>
          </a:p>
          <a:p>
            <a:r>
              <a:rPr lang="en-US" dirty="0"/>
              <a:t>Class recordings</a:t>
            </a:r>
          </a:p>
          <a:p>
            <a:r>
              <a:rPr lang="en-US" dirty="0"/>
              <a:t>D2L-grading, discussions, exams</a:t>
            </a:r>
          </a:p>
        </p:txBody>
      </p:sp>
      <p:sp>
        <p:nvSpPr>
          <p:cNvPr id="6" name="Date Placeholder 5"/>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PgP BUSA 331</a:t>
            </a:r>
          </a:p>
        </p:txBody>
      </p:sp>
      <p:sp>
        <p:nvSpPr>
          <p:cNvPr id="5" name="Slide Number Placeholder 4"/>
          <p:cNvSpPr>
            <a:spLocks noGrp="1"/>
          </p:cNvSpPr>
          <p:nvPr>
            <p:ph type="sldNum" sz="quarter" idx="12"/>
          </p:nvPr>
        </p:nvSpPr>
        <p:spPr/>
        <p:txBody>
          <a:bodyPr/>
          <a:lstStyle/>
          <a:p>
            <a:fld id="{033C3B22-E02B-4DF8-8D75-98B82CC64AA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Background</a:t>
            </a:r>
            <a:endParaRPr lang="en-US" dirty="0"/>
          </a:p>
        </p:txBody>
      </p:sp>
      <p:sp>
        <p:nvSpPr>
          <p:cNvPr id="8195" name="Rectangle 3"/>
          <p:cNvSpPr>
            <a:spLocks noGrp="1" noChangeArrowheads="1"/>
          </p:cNvSpPr>
          <p:nvPr>
            <p:ph idx="1"/>
          </p:nvPr>
        </p:nvSpPr>
        <p:spPr/>
        <p:txBody>
          <a:bodyPr/>
          <a:lstStyle/>
          <a:p>
            <a:r>
              <a:rPr lang="en-US"/>
              <a:t>Attorney, Patent Attorney</a:t>
            </a:r>
          </a:p>
          <a:p>
            <a:r>
              <a:rPr lang="en-US"/>
              <a:t>Mechanical Engineer</a:t>
            </a:r>
          </a:p>
          <a:p>
            <a:r>
              <a:rPr lang="en-US"/>
              <a:t>Operations Manager</a:t>
            </a:r>
          </a:p>
          <a:p>
            <a:r>
              <a:rPr lang="en-US"/>
              <a:t>Business Systems Consultant</a:t>
            </a:r>
          </a:p>
          <a:p>
            <a:r>
              <a:rPr lang="en-US"/>
              <a:t>MIS Professor</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CB171897-84FF-4FBB-B4D9-40D925B172A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0"/>
          <p:cNvSpPr>
            <a:spLocks noGrp="1" noChangeArrowheads="1"/>
          </p:cNvSpPr>
          <p:nvPr>
            <p:ph type="title"/>
          </p:nvPr>
        </p:nvSpPr>
        <p:spPr/>
        <p:txBody>
          <a:bodyPr/>
          <a:lstStyle/>
          <a:p>
            <a:r>
              <a:rPr lang="en-US" dirty="0"/>
              <a:t>Azure Website</a:t>
            </a:r>
          </a:p>
        </p:txBody>
      </p:sp>
      <p:sp>
        <p:nvSpPr>
          <p:cNvPr id="9219" name="Rectangle 2051"/>
          <p:cNvSpPr>
            <a:spLocks noGrp="1" noChangeArrowheads="1"/>
          </p:cNvSpPr>
          <p:nvPr>
            <p:ph idx="1"/>
          </p:nvPr>
        </p:nvSpPr>
        <p:spPr/>
        <p:txBody>
          <a:bodyPr/>
          <a:lstStyle/>
          <a:p>
            <a:r>
              <a:rPr lang="en-US" dirty="0"/>
              <a:t>Course policy and syllabus</a:t>
            </a:r>
          </a:p>
          <a:p>
            <a:r>
              <a:rPr lang="en-US" dirty="0"/>
              <a:t>Assignment and project information</a:t>
            </a:r>
          </a:p>
          <a:p>
            <a:r>
              <a:rPr lang="en-US" dirty="0"/>
              <a:t>Occasional hints</a:t>
            </a:r>
          </a:p>
          <a:p>
            <a:r>
              <a:rPr lang="en-US" dirty="0"/>
              <a:t>Important announcements</a:t>
            </a:r>
          </a:p>
          <a:p>
            <a:r>
              <a:rPr lang="en-US" dirty="0"/>
              <a:t>Background materials, presentations</a:t>
            </a:r>
          </a:p>
          <a:p>
            <a:r>
              <a:rPr lang="en-US" dirty="0"/>
              <a:t>Class recordings</a:t>
            </a:r>
          </a:p>
        </p:txBody>
      </p:sp>
      <p:sp>
        <p:nvSpPr>
          <p:cNvPr id="9220"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D6D163E4-D4B0-4F38-B448-2EB4C506747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Course Description-Catalog</a:t>
            </a:r>
          </a:p>
        </p:txBody>
      </p:sp>
      <p:sp>
        <p:nvSpPr>
          <p:cNvPr id="10243" name="Rectangle 3"/>
          <p:cNvSpPr>
            <a:spLocks noGrp="1" noChangeArrowheads="1"/>
          </p:cNvSpPr>
          <p:nvPr>
            <p:ph idx="1"/>
          </p:nvPr>
        </p:nvSpPr>
        <p:spPr/>
        <p:txBody>
          <a:bodyPr/>
          <a:lstStyle/>
          <a:p>
            <a:r>
              <a:rPr lang="en-US" dirty="0"/>
              <a:t>An overview and discussion of the current state of the law with respect to computers and internet technology. Legal topics are analyzed to determine the implications for individuals and businesses. Consideration is given to the societal effects of these legal trends.  </a:t>
            </a:r>
          </a:p>
        </p:txBody>
      </p:sp>
      <p:sp>
        <p:nvSpPr>
          <p:cNvPr id="1024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29929BE8-A04F-42F4-8B3A-592605798F0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r>
              <a:rPr lang="en-US"/>
              <a:t>Course Description</a:t>
            </a:r>
          </a:p>
        </p:txBody>
      </p:sp>
      <p:sp>
        <p:nvSpPr>
          <p:cNvPr id="11267" name="Rectangle 1027"/>
          <p:cNvSpPr>
            <a:spLocks noGrp="1" noChangeArrowheads="1"/>
          </p:cNvSpPr>
          <p:nvPr>
            <p:ph idx="1"/>
          </p:nvPr>
        </p:nvSpPr>
        <p:spPr/>
        <p:txBody>
          <a:bodyPr/>
          <a:lstStyle/>
          <a:p>
            <a:r>
              <a:rPr lang="en-US"/>
              <a:t>Students will be exposed to a sampling of the latest internet business legal issues</a:t>
            </a:r>
          </a:p>
          <a:p>
            <a:endParaRPr lang="en-US"/>
          </a:p>
          <a:p>
            <a:r>
              <a:rPr lang="en-US"/>
              <a:t>Students will investigate the changing nature of internet law</a:t>
            </a:r>
          </a:p>
          <a:p>
            <a:endParaRPr lang="en-US"/>
          </a:p>
          <a:p>
            <a:r>
              <a:rPr lang="en-US"/>
              <a:t>Students will consider impact of constantly evolving internet technology and legal issues on business</a:t>
            </a:r>
            <a:endParaRPr lang="en-US" dirty="0"/>
          </a:p>
        </p:txBody>
      </p:sp>
      <p:sp>
        <p:nvSpPr>
          <p:cNvPr id="11268"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4ECFBBDD-0A07-49C5-B670-3AC8D6FE807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Areas of Concentration</a:t>
            </a:r>
            <a:endParaRPr lang="en-US" dirty="0"/>
          </a:p>
        </p:txBody>
      </p:sp>
      <p:sp>
        <p:nvSpPr>
          <p:cNvPr id="12291" name="Rectangle 3"/>
          <p:cNvSpPr>
            <a:spLocks noGrp="1" noChangeArrowheads="1"/>
          </p:cNvSpPr>
          <p:nvPr>
            <p:ph idx="1"/>
          </p:nvPr>
        </p:nvSpPr>
        <p:spPr/>
        <p:txBody>
          <a:bodyPr/>
          <a:lstStyle/>
          <a:p>
            <a:r>
              <a:rPr lang="en-US"/>
              <a:t>Review-legal research sources</a:t>
            </a:r>
          </a:p>
          <a:p>
            <a:r>
              <a:rPr lang="en-US"/>
              <a:t>Current case law</a:t>
            </a:r>
          </a:p>
          <a:p>
            <a:r>
              <a:rPr lang="en-US"/>
              <a:t>Business impact of legal trends</a:t>
            </a:r>
            <a:endParaRPr lang="en-US" dirty="0"/>
          </a:p>
        </p:txBody>
      </p:sp>
      <p:sp>
        <p:nvSpPr>
          <p:cNvPr id="12292"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F3DD2B8B-4728-4741-A263-8A5F774BEC9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Software Applications</a:t>
            </a:r>
          </a:p>
        </p:txBody>
      </p:sp>
      <p:sp>
        <p:nvSpPr>
          <p:cNvPr id="13315" name="Rectangle 3"/>
          <p:cNvSpPr>
            <a:spLocks noGrp="1" noChangeArrowheads="1"/>
          </p:cNvSpPr>
          <p:nvPr>
            <p:ph idx="1"/>
          </p:nvPr>
        </p:nvSpPr>
        <p:spPr/>
        <p:txBody>
          <a:bodyPr/>
          <a:lstStyle/>
          <a:p>
            <a:r>
              <a:rPr lang="en-US" dirty="0"/>
              <a:t>Class recordings</a:t>
            </a:r>
          </a:p>
          <a:p>
            <a:r>
              <a:rPr lang="en-US" dirty="0"/>
              <a:t>LinkedIn Learning</a:t>
            </a:r>
          </a:p>
          <a:p>
            <a:r>
              <a:rPr lang="en-US" dirty="0"/>
              <a:t>Web Browser</a:t>
            </a:r>
          </a:p>
          <a:p>
            <a:pPr marL="0" indent="0">
              <a:buNone/>
            </a:pPr>
            <a:endParaRPr lang="en-US" dirty="0"/>
          </a:p>
        </p:txBody>
      </p:sp>
      <p:sp>
        <p:nvSpPr>
          <p:cNvPr id="13316"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PgP BUSA 331</a:t>
            </a:r>
          </a:p>
        </p:txBody>
      </p:sp>
      <p:sp>
        <p:nvSpPr>
          <p:cNvPr id="6" name="Slide Number Placeholder 5"/>
          <p:cNvSpPr>
            <a:spLocks noGrp="1"/>
          </p:cNvSpPr>
          <p:nvPr>
            <p:ph type="sldNum" sz="quarter" idx="12"/>
          </p:nvPr>
        </p:nvSpPr>
        <p:spPr/>
        <p:txBody>
          <a:bodyPr/>
          <a:lstStyle/>
          <a:p>
            <a:fld id="{56204519-F411-409F-8C6F-B10E0CA3FF61}"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USA 376&amp;#x0D;&amp;#x0A;Summer 2010&amp;quot;&quot;/&gt;&lt;property id=&quot;20307&quot; value=&quot;272&quot;/&gt;&lt;/object&gt;&lt;object type=&quot;3&quot; unique_id=&quot;10005&quot;&gt;&lt;property id=&quot;20148&quot; value=&quot;5&quot;/&gt;&lt;property id=&quot;20300&quot; value=&quot;Slide 2 - &amp;quot;Class Overview&amp;quot;&quot;/&gt;&lt;property id=&quot;20307&quot; value=&quot;256&quot;/&gt;&lt;/object&gt;&lt;object type=&quot;3&quot; unique_id=&quot;10006&quot;&gt;&lt;property id=&quot;20148&quot; value=&quot;5&quot;/&gt;&lt;property id=&quot;20300&quot; value=&quot;Slide 3 - &amp;quot;Instructor Background&amp;quot;&quot;/&gt;&lt;property id=&quot;20307&quot; value=&quot;276&quot;/&gt;&lt;/object&gt;&lt;object type=&quot;3&quot; unique_id=&quot;10007&quot;&gt;&lt;property id=&quot;20148&quot; value=&quot;5&quot;/&gt;&lt;property id=&quot;20300&quot; value=&quot;Slide 4 - &amp;quot;Instructor’s Web Site&amp;quot;&quot;/&gt;&lt;property id=&quot;20307&quot; value=&quot;277&quot;/&gt;&lt;/object&gt;&lt;object type=&quot;3&quot; unique_id=&quot;10008&quot;&gt;&lt;property id=&quot;20148&quot; value=&quot;5&quot;/&gt;&lt;property id=&quot;20300&quot; value=&quot;Slide 5 - &amp;quot;Course Description-Catalog&amp;quot;&quot;/&gt;&lt;property id=&quot;20307&quot; value=&quot;257&quot;/&gt;&lt;/object&gt;&lt;object type=&quot;3&quot; unique_id=&quot;10009&quot;&gt;&lt;property id=&quot;20148&quot; value=&quot;5&quot;/&gt;&lt;property id=&quot;20300&quot; value=&quot;Slide 6 - &amp;quot;Course Description&amp;quot;&quot;/&gt;&lt;property id=&quot;20307&quot; value=&quot;271&quot;/&gt;&lt;/object&gt;&lt;object type=&quot;3&quot; unique_id=&quot;10010&quot;&gt;&lt;property id=&quot;20148&quot; value=&quot;5&quot;/&gt;&lt;property id=&quot;20300&quot; value=&quot;Slide 7 - &amp;quot;Areas of Concentration&amp;quot;&quot;/&gt;&lt;property id=&quot;20307&quot; value=&quot;258&quot;/&gt;&lt;/object&gt;&lt;object type=&quot;3&quot; unique_id=&quot;10011&quot;&gt;&lt;property id=&quot;20148&quot; value=&quot;5&quot;/&gt;&lt;property id=&quot;20300&quot; value=&quot;Slide 8 - &amp;quot;Software Applications&amp;quot;&quot;/&gt;&lt;property id=&quot;20307&quot; value=&quot;275&quot;/&gt;&lt;/object&gt;&lt;object type=&quot;3&quot; unique_id=&quot;10013&quot;&gt;&lt;property id=&quot;20148&quot; value=&quot;5&quot;/&gt;&lt;property id=&quot;20300&quot; value=&quot;Slide 9 - &amp;quot;Course Objective&amp;quot;&quot;/&gt;&lt;property id=&quot;20307&quot; value=&quot;274&quot;/&gt;&lt;/object&gt;&lt;object type=&quot;3&quot; unique_id=&quot;10014&quot;&gt;&lt;property id=&quot;20148&quot; value=&quot;5&quot;/&gt;&lt;property id=&quot;20300&quot; value=&quot;Slide 10 - &amp;quot;Analyze Legal Situation&amp;quot;&quot;/&gt;&lt;property id=&quot;20307&quot; value=&quot;295&quot;/&gt;&lt;/object&gt;&lt;object type=&quot;3&quot; unique_id=&quot;10015&quot;&gt;&lt;property id=&quot;20148&quot; value=&quot;5&quot;/&gt;&lt;property id=&quot;20300&quot; value=&quot;Slide 11 - &amp;quot;Course Materials&amp;quot;&quot;/&gt;&lt;property id=&quot;20307&quot; value=&quot;288&quot;/&gt;&lt;/object&gt;&lt;object type=&quot;3&quot; unique_id=&quot;10016&quot;&gt;&lt;property id=&quot;20148&quot; value=&quot;5&quot;/&gt;&lt;property id=&quot;20300&quot; value=&quot;Slide 12 - &amp;quot;Software Beyond Base Image&amp;quot;&quot;/&gt;&lt;property id=&quot;20307&quot; value=&quot;273&quot;/&gt;&lt;/object&gt;&lt;object type=&quot;3&quot; unique_id=&quot;10017&quot;&gt;&lt;property id=&quot;20148&quot; value=&quot;5&quot;/&gt;&lt;property id=&quot;20300&quot; value=&quot;Slide 13 - &amp;quot;Software Beyond Base Image&amp;quot;&quot;/&gt;&lt;property id=&quot;20307&quot; value=&quot;298&quot;/&gt;&lt;/object&gt;&lt;object type=&quot;3&quot; unique_id=&quot;10018&quot;&gt;&lt;property id=&quot;20148&quot; value=&quot;5&quot;/&gt;&lt;property id=&quot;20300&quot; value=&quot;Slide 14 - &amp;quot;Files&amp;quot;&quot;/&gt;&lt;property id=&quot;20307&quot; value=&quot;262&quot;/&gt;&lt;/object&gt;&lt;object type=&quot;3&quot; unique_id=&quot;10019&quot;&gt;&lt;property id=&quot;20148&quot; value=&quot;5&quot;/&gt;&lt;property id=&quot;20300&quot; value=&quot;Slide 15 - &amp;quot;Classroom&amp;amp;#x09;Info&amp;quot;&quot;/&gt;&lt;property id=&quot;20307&quot; value=&quot;282&quot;/&gt;&lt;/object&gt;&lt;object type=&quot;3&quot; unique_id=&quot;10020&quot;&gt;&lt;property id=&quot;20148&quot; value=&quot;5&quot;/&gt;&lt;property id=&quot;20300&quot; value=&quot;Slide 16 - &amp;quot;Attendance and Participation&amp;quot;&quot;/&gt;&lt;property id=&quot;20307&quot; value=&quot;263&quot;/&gt;&lt;/object&gt;&lt;object type=&quot;3&quot; unique_id=&quot;10021&quot;&gt;&lt;property id=&quot;20148&quot; value=&quot;5&quot;/&gt;&lt;property id=&quot;20300&quot; value=&quot;Slide 17 - &amp;quot;Project 1-Homework Web Site&amp;quot;&quot;/&gt;&lt;property id=&quot;20307&quot; value=&quot;285&quot;/&gt;&lt;/object&gt;&lt;object type=&quot;3&quot; unique_id=&quot;10022&quot;&gt;&lt;property id=&quot;20148&quot; value=&quot;5&quot;/&gt;&lt;property id=&quot;20300&quot; value=&quot;Slide 18 - &amp;quot;Project 2- Business Video&amp;quot;&quot;/&gt;&lt;property id=&quot;20307&quot; value=&quot;296&quot;/&gt;&lt;/object&gt;&lt;object type=&quot;3&quot; unique_id=&quot;10023&quot;&gt;&lt;property id=&quot;20148&quot; value=&quot;5&quot;/&gt;&lt;property id=&quot;20300&quot; value=&quot;Slide 19 - &amp;quot;Project 3-Collaboration&amp;quot;&quot;/&gt;&lt;property id=&quot;20307&quot; value=&quot;297&quot;/&gt;&lt;/object&gt;&lt;object type=&quot;3&quot; unique_id=&quot;10024&quot;&gt;&lt;property id=&quot;20148&quot; value=&quot;5&quot;/&gt;&lt;property id=&quot;20300&quot; value=&quot;Slide 20 - &amp;quot;Homework&amp;quot;&quot;/&gt;&lt;property id=&quot;20307&quot; value=&quot;266&quot;/&gt;&lt;/object&gt;&lt;object type=&quot;3&quot; unique_id=&quot;10025&quot;&gt;&lt;property id=&quot;20148&quot; value=&quot;5&quot;/&gt;&lt;property id=&quot;20300&quot; value=&quot;Slide 21 - &amp;quot;Homework&amp;quot;&quot;/&gt;&lt;property id=&quot;20307&quot; value=&quot;287&quot;/&gt;&lt;/object&gt;&lt;object type=&quot;3&quot; unique_id=&quot;10026&quot;&gt;&lt;property id=&quot;20148&quot; value=&quot;5&quot;/&gt;&lt;property id=&quot;20300&quot; value=&quot;Slide 22 - &amp;quot;Exam Notice&amp;quot;&quot;/&gt;&lt;property id=&quot;20307&quot; value=&quot;291&quot;/&gt;&lt;/object&gt;&lt;object type=&quot;3&quot; unique_id=&quot;10027&quot;&gt;&lt;property id=&quot;20148&quot; value=&quot;5&quot;/&gt;&lt;property id=&quot;20300&quot; value=&quot;Slide 23 - &amp;quot;Midterms&amp;quot;&quot;/&gt;&lt;property id=&quot;20307&quot; value=&quot;278&quot;/&gt;&lt;/object&gt;&lt;object type=&quot;3&quot; unique_id=&quot;10028&quot;&gt;&lt;property id=&quot;20148&quot; value=&quot;5&quot;/&gt;&lt;property id=&quot;20300&quot; value=&quot;Slide 24 - &amp;quot;Final&amp;quot;&quot;/&gt;&lt;property id=&quot;20307&quot; value=&quot;269&quot;/&gt;&lt;/object&gt;&lt;object type=&quot;3&quot; unique_id=&quot;10029&quot;&gt;&lt;property id=&quot;20148&quot; value=&quot;5&quot;/&gt;&lt;property id=&quot;20300&quot; value=&quot;Slide 25 - &amp;quot;Policy on Collaboration&amp;quot;&quot;/&gt;&lt;property id=&quot;20307&quot; value=&quot;283&quot;/&gt;&lt;/object&gt;&lt;object type=&quot;3&quot; unique_id=&quot;10030&quot;&gt;&lt;property id=&quot;20148&quot; value=&quot;5&quot;/&gt;&lt;property id=&quot;20300&quot; value=&quot;Slide 26 - &amp;quot;Grading&amp;quot;&quot;/&gt;&lt;property id=&quot;20307&quot; value=&quot;280&quot;/&gt;&lt;/object&gt;&lt;object type=&quot;3&quot; unique_id=&quot;10031&quot;&gt;&lt;property id=&quot;20148&quot; value=&quot;5&quot;/&gt;&lt;property id=&quot;20300&quot; value=&quot;Slide 27 - &amp;quot;Final Grade&amp;quot;&quot;/&gt;&lt;property id=&quot;20307&quot; value=&quot;265&quot;/&gt;&lt;/object&gt;&lt;object type=&quot;3&quot; unique_id=&quot;10032&quot;&gt;&lt;property id=&quot;20148&quot; value=&quot;5&quot;/&gt;&lt;property id=&quot;20300&quot; value=&quot;Slide 28 - &amp;quot;Grading&amp;quot;&quot;/&gt;&lt;property id=&quot;20307&quot; value=&quot;284&quot;/&gt;&lt;/object&gt;&lt;object type=&quot;3&quot; unique_id=&quot;10033&quot;&gt;&lt;property id=&quot;20148&quot; value=&quot;5&quot;/&gt;&lt;property id=&quot;20300&quot; value=&quot;Slide 29 - &amp;quot;After This Course?&amp;quot;&quot;/&gt;&lt;property id=&quot;20307&quot; value=&quot;294&quot;/&gt;&lt;/object&gt;&lt;/object&gt;&lt;/object&gt;&lt;/database&gt;"/>
</p:tagLst>
</file>

<file path=ppt/theme/theme1.xml><?xml version="1.0" encoding="utf-8"?>
<a:theme xmlns:a="http://schemas.openxmlformats.org/drawingml/2006/main" name="BUSA331_Sumer2014_Theme1">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A331_Sumer2014_Theme1" id="{F7562E60-95F7-463E-A096-9700C0C2A397}" vid="{CEEED2C5-EF10-4B8D-9342-C84A2E0F082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C6E51200D864478E07966DED5DCEDD" ma:contentTypeVersion="13" ma:contentTypeDescription="Create a new document." ma:contentTypeScope="" ma:versionID="46a33022f95cc12ccace83edf9d31e81">
  <xsd:schema xmlns:xsd="http://www.w3.org/2001/XMLSchema" xmlns:xs="http://www.w3.org/2001/XMLSchema" xmlns:p="http://schemas.microsoft.com/office/2006/metadata/properties" xmlns:ns3="0e5c8654-c470-41ab-8181-ffc61620d570" xmlns:ns4="f02ba748-faeb-47bc-8c82-1c0f8806a7db" targetNamespace="http://schemas.microsoft.com/office/2006/metadata/properties" ma:root="true" ma:fieldsID="8a78a0209a7d0cf44a095196a7a49b82" ns3:_="" ns4:_="">
    <xsd:import namespace="0e5c8654-c470-41ab-8181-ffc61620d570"/>
    <xsd:import namespace="f02ba748-faeb-47bc-8c82-1c0f8806a7d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5c8654-c470-41ab-8181-ffc61620d57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2ba748-faeb-47bc-8c82-1c0f8806a7db"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518FF0-69BC-4594-A328-D2386325D769}">
  <ds:schemaRefs>
    <ds:schemaRef ds:uri="http://schemas.microsoft.com/sharepoint/v3/contenttype/forms"/>
  </ds:schemaRefs>
</ds:datastoreItem>
</file>

<file path=customXml/itemProps2.xml><?xml version="1.0" encoding="utf-8"?>
<ds:datastoreItem xmlns:ds="http://schemas.openxmlformats.org/officeDocument/2006/customXml" ds:itemID="{C1B501E6-FFB1-43F9-ADBB-D46D0067AB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5c8654-c470-41ab-8181-ffc61620d570"/>
    <ds:schemaRef ds:uri="f02ba748-faeb-47bc-8c82-1c0f8806a7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8BFB91-1D5F-4A13-B5DE-F46BCA30DAD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BUSA331_Sumer2014_Theme1</Template>
  <TotalTime>8356</TotalTime>
  <Words>815</Words>
  <Application>Microsoft Office PowerPoint</Application>
  <PresentationFormat>On-screen Show (4:3)</PresentationFormat>
  <Paragraphs>190</Paragraphs>
  <Slides>22</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Verdana</vt:lpstr>
      <vt:lpstr>BUSA331_Sumer2014_Theme1</vt:lpstr>
      <vt:lpstr>BUSA 331 Internet Law</vt:lpstr>
      <vt:lpstr>Class Overview</vt:lpstr>
      <vt:lpstr>Basic Technology</vt:lpstr>
      <vt:lpstr>Background</vt:lpstr>
      <vt:lpstr>Azure Website</vt:lpstr>
      <vt:lpstr>Course Description-Catalog</vt:lpstr>
      <vt:lpstr>Course Description</vt:lpstr>
      <vt:lpstr>Areas of Concentration</vt:lpstr>
      <vt:lpstr>Software Applications</vt:lpstr>
      <vt:lpstr>Course Objective</vt:lpstr>
      <vt:lpstr>Analyze Legal Situation</vt:lpstr>
      <vt:lpstr>Course Materials</vt:lpstr>
      <vt:lpstr>Class  Info</vt:lpstr>
      <vt:lpstr>Project- Internet legal issue</vt:lpstr>
      <vt:lpstr>Assignments</vt:lpstr>
      <vt:lpstr>Midterms (2)</vt:lpstr>
      <vt:lpstr>Final</vt:lpstr>
      <vt:lpstr>Policy on Collaboration</vt:lpstr>
      <vt:lpstr>Grading</vt:lpstr>
      <vt:lpstr>Final Grade</vt:lpstr>
      <vt:lpstr>Grading</vt:lpstr>
      <vt:lpstr>After This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Paulson, Patrick G</cp:lastModifiedBy>
  <cp:revision>262</cp:revision>
  <dcterms:created xsi:type="dcterms:W3CDTF">2000-01-09T21:47:31Z</dcterms:created>
  <dcterms:modified xsi:type="dcterms:W3CDTF">2022-03-23T11:47:21Z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0x010100E0C6E51200D864478E07966DED5DCEDD</vt:lpwstr>
  </property>
</Properties>
</file>