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27" r:id="rId1"/>
  </p:sldMasterIdLst>
  <p:notesMasterIdLst>
    <p:notesMasterId r:id="rId38"/>
  </p:notesMasterIdLst>
  <p:sldIdLst>
    <p:sldId id="258" r:id="rId2"/>
    <p:sldId id="289" r:id="rId3"/>
    <p:sldId id="301" r:id="rId4"/>
    <p:sldId id="332" r:id="rId5"/>
    <p:sldId id="302" r:id="rId6"/>
    <p:sldId id="303" r:id="rId7"/>
    <p:sldId id="304" r:id="rId8"/>
    <p:sldId id="305" r:id="rId9"/>
    <p:sldId id="306" r:id="rId10"/>
    <p:sldId id="307" r:id="rId11"/>
    <p:sldId id="308" r:id="rId12"/>
    <p:sldId id="309" r:id="rId13"/>
    <p:sldId id="310" r:id="rId14"/>
    <p:sldId id="311" r:id="rId15"/>
    <p:sldId id="312" r:id="rId16"/>
    <p:sldId id="313" r:id="rId17"/>
    <p:sldId id="333" r:id="rId18"/>
    <p:sldId id="314" r:id="rId19"/>
    <p:sldId id="315" r:id="rId20"/>
    <p:sldId id="316" r:id="rId21"/>
    <p:sldId id="317" r:id="rId22"/>
    <p:sldId id="318" r:id="rId23"/>
    <p:sldId id="319" r:id="rId24"/>
    <p:sldId id="334" r:id="rId25"/>
    <p:sldId id="335" r:id="rId26"/>
    <p:sldId id="320" r:id="rId27"/>
    <p:sldId id="321" r:id="rId28"/>
    <p:sldId id="322" r:id="rId29"/>
    <p:sldId id="323" r:id="rId30"/>
    <p:sldId id="324" r:id="rId31"/>
    <p:sldId id="325" r:id="rId32"/>
    <p:sldId id="326" r:id="rId33"/>
    <p:sldId id="327" r:id="rId34"/>
    <p:sldId id="328" r:id="rId35"/>
    <p:sldId id="329" r:id="rId36"/>
    <p:sldId id="331"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CC3399"/>
    <a:srgbClr val="FFFF00"/>
    <a:srgbClr val="CC0000"/>
    <a:srgbClr val="FFFFFF"/>
    <a:srgbClr val="EAEAEA"/>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700" autoAdjust="0"/>
  </p:normalViewPr>
  <p:slideViewPr>
    <p:cSldViewPr>
      <p:cViewPr varScale="1">
        <p:scale>
          <a:sx n="56" d="100"/>
          <a:sy n="56" d="100"/>
        </p:scale>
        <p:origin x="1056"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D05CFF6A-B5D6-4B5E-950E-05B5F250BC83}" type="slidenum">
              <a:rPr lang="en-US"/>
              <a:pPr>
                <a:defRPr/>
              </a:pPr>
              <a:t>‹#›</a:t>
            </a:fld>
            <a:endParaRPr lang="en-US"/>
          </a:p>
        </p:txBody>
      </p:sp>
    </p:spTree>
    <p:extLst>
      <p:ext uri="{BB962C8B-B14F-4D97-AF65-F5344CB8AC3E}">
        <p14:creationId xmlns:p14="http://schemas.microsoft.com/office/powerpoint/2010/main" val="29758024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A532858-8CFB-47B4-BE59-6519DFAA0092}" type="slidenum">
              <a:rPr lang="en-US" smtClean="0"/>
              <a:pPr/>
              <a:t>1</a:t>
            </a:fld>
            <a:endParaRPr lang="en-US"/>
          </a:p>
        </p:txBody>
      </p:sp>
      <p:sp>
        <p:nvSpPr>
          <p:cNvPr id="36867" name="Rectangle 2"/>
          <p:cNvSpPr>
            <a:spLocks noGrp="1" noRot="1" noChangeAspect="1" noChangeArrowheads="1" noTextEdit="1"/>
          </p:cNvSpPr>
          <p:nvPr>
            <p:ph type="sldImg"/>
          </p:nvPr>
        </p:nvSpPr>
        <p:spPr>
          <a:xfrm>
            <a:off x="381000" y="685800"/>
            <a:ext cx="6096000" cy="3429000"/>
          </a:xfrm>
          <a:ln/>
        </p:spPr>
      </p:sp>
      <p:sp>
        <p:nvSpPr>
          <p:cNvPr id="368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D0EBC8AC-A925-4410-B4E9-2135F43E2EB3}" type="slidenum">
              <a:rPr lang="en-US" smtClean="0"/>
              <a:pPr>
                <a:defRPr/>
              </a:pPr>
              <a:t>‹#›</a:t>
            </a:fld>
            <a:endParaRPr lang="en-US"/>
          </a:p>
        </p:txBody>
      </p:sp>
    </p:spTree>
    <p:extLst>
      <p:ext uri="{BB962C8B-B14F-4D97-AF65-F5344CB8AC3E}">
        <p14:creationId xmlns:p14="http://schemas.microsoft.com/office/powerpoint/2010/main" val="611869779"/>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15A368FE-2454-4D0E-9BE6-A6D0A6B68D56}" type="slidenum">
              <a:rPr lang="en-US" smtClean="0"/>
              <a:pPr>
                <a:defRPr/>
              </a:pPr>
              <a:t>‹#›</a:t>
            </a:fld>
            <a:endParaRPr lang="en-US"/>
          </a:p>
        </p:txBody>
      </p:sp>
    </p:spTree>
    <p:extLst>
      <p:ext uri="{BB962C8B-B14F-4D97-AF65-F5344CB8AC3E}">
        <p14:creationId xmlns:p14="http://schemas.microsoft.com/office/powerpoint/2010/main" val="2206607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950B1864-8F6B-4F8F-9ED3-93846D04CDE1}" type="slidenum">
              <a:rPr lang="en-US" smtClean="0"/>
              <a:pPr>
                <a:defRPr/>
              </a:pPr>
              <a:t>‹#›</a:t>
            </a:fld>
            <a:endParaRPr lang="en-US"/>
          </a:p>
        </p:txBody>
      </p:sp>
    </p:spTree>
    <p:extLst>
      <p:ext uri="{BB962C8B-B14F-4D97-AF65-F5344CB8AC3E}">
        <p14:creationId xmlns:p14="http://schemas.microsoft.com/office/powerpoint/2010/main" val="3366492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157701" name="Title Placeholder 1"/>
          <p:cNvSpPr>
            <a:spLocks noGrp="1"/>
          </p:cNvSpPr>
          <p:nvPr>
            <p:ph type="ctrTitle"/>
          </p:nvPr>
        </p:nvSpPr>
        <p:spPr>
          <a:xfrm>
            <a:off x="0" y="914400"/>
            <a:ext cx="12192000" cy="1524000"/>
          </a:xfrm>
        </p:spPr>
        <p:txBody>
          <a:bodyPr/>
          <a:lstStyle>
            <a:lvl1pPr algn="ctr">
              <a:defRPr sz="480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791275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5113B350-9EFB-4234-9946-5D464EDD8F6A}" type="slidenum">
              <a:rPr lang="en-US" smtClean="0"/>
              <a:pPr>
                <a:defRPr/>
              </a:pPr>
              <a:t>‹#›</a:t>
            </a:fld>
            <a:endParaRPr lang="en-US"/>
          </a:p>
        </p:txBody>
      </p:sp>
    </p:spTree>
    <p:extLst>
      <p:ext uri="{BB962C8B-B14F-4D97-AF65-F5344CB8AC3E}">
        <p14:creationId xmlns:p14="http://schemas.microsoft.com/office/powerpoint/2010/main" val="279280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4C78F06C-E9C7-42C0-A2BD-ABB45480736A}" type="slidenum">
              <a:rPr lang="en-US" smtClean="0"/>
              <a:pPr>
                <a:defRPr/>
              </a:pPr>
              <a:t>‹#›</a:t>
            </a:fld>
            <a:endParaRPr lang="en-US"/>
          </a:p>
        </p:txBody>
      </p:sp>
    </p:spTree>
    <p:extLst>
      <p:ext uri="{BB962C8B-B14F-4D97-AF65-F5344CB8AC3E}">
        <p14:creationId xmlns:p14="http://schemas.microsoft.com/office/powerpoint/2010/main" val="2199200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54F3E3-2BAA-40F6-9130-4CC2BBE1906F}" type="datetimeFigureOut">
              <a:rPr lang="en-US" smtClean="0"/>
              <a:t>8/17/2017</a:t>
            </a:fld>
            <a:endParaRPr lang="en-US"/>
          </a:p>
        </p:txBody>
      </p:sp>
      <p:sp>
        <p:nvSpPr>
          <p:cNvPr id="6" name="Footer Placeholder 5"/>
          <p:cNvSpPr>
            <a:spLocks noGrp="1"/>
          </p:cNvSpPr>
          <p:nvPr>
            <p:ph type="ftr" sz="quarter" idx="11"/>
          </p:nvPr>
        </p:nvSpPr>
        <p:spPr/>
        <p:txBody>
          <a:bodyPr/>
          <a:lstStyle/>
          <a:p>
            <a:pPr>
              <a:defRPr/>
            </a:pPr>
            <a:r>
              <a:rPr lang="en-US"/>
              <a:t>MIS342</a:t>
            </a:r>
          </a:p>
        </p:txBody>
      </p:sp>
      <p:sp>
        <p:nvSpPr>
          <p:cNvPr id="7" name="Slide Number Placeholder 6"/>
          <p:cNvSpPr>
            <a:spLocks noGrp="1"/>
          </p:cNvSpPr>
          <p:nvPr>
            <p:ph type="sldNum" sz="quarter" idx="12"/>
          </p:nvPr>
        </p:nvSpPr>
        <p:spPr/>
        <p:txBody>
          <a:bodyPr/>
          <a:lstStyle/>
          <a:p>
            <a:pPr>
              <a:defRPr/>
            </a:pPr>
            <a:fld id="{B1659FB1-8041-46BC-8018-8F56B576BF91}" type="slidenum">
              <a:rPr lang="en-US" smtClean="0"/>
              <a:pPr>
                <a:defRPr/>
              </a:pPr>
              <a:t>‹#›</a:t>
            </a:fld>
            <a:endParaRPr lang="en-US"/>
          </a:p>
        </p:txBody>
      </p:sp>
    </p:spTree>
    <p:extLst>
      <p:ext uri="{BB962C8B-B14F-4D97-AF65-F5344CB8AC3E}">
        <p14:creationId xmlns:p14="http://schemas.microsoft.com/office/powerpoint/2010/main" val="4134883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54F3E3-2BAA-40F6-9130-4CC2BBE1906F}" type="datetimeFigureOut">
              <a:rPr lang="en-US" smtClean="0"/>
              <a:t>8/17/2017</a:t>
            </a:fld>
            <a:endParaRPr lang="en-US"/>
          </a:p>
        </p:txBody>
      </p:sp>
      <p:sp>
        <p:nvSpPr>
          <p:cNvPr id="8" name="Footer Placeholder 7"/>
          <p:cNvSpPr>
            <a:spLocks noGrp="1"/>
          </p:cNvSpPr>
          <p:nvPr>
            <p:ph type="ftr" sz="quarter" idx="11"/>
          </p:nvPr>
        </p:nvSpPr>
        <p:spPr/>
        <p:txBody>
          <a:bodyPr/>
          <a:lstStyle/>
          <a:p>
            <a:pPr>
              <a:defRPr/>
            </a:pPr>
            <a:r>
              <a:rPr lang="en-US"/>
              <a:t>MIS342</a:t>
            </a:r>
          </a:p>
        </p:txBody>
      </p:sp>
      <p:sp>
        <p:nvSpPr>
          <p:cNvPr id="9" name="Slide Number Placeholder 8"/>
          <p:cNvSpPr>
            <a:spLocks noGrp="1"/>
          </p:cNvSpPr>
          <p:nvPr>
            <p:ph type="sldNum" sz="quarter" idx="12"/>
          </p:nvPr>
        </p:nvSpPr>
        <p:spPr/>
        <p:txBody>
          <a:bodyPr/>
          <a:lstStyle/>
          <a:p>
            <a:pPr>
              <a:defRPr/>
            </a:pPr>
            <a:fld id="{A709230E-6755-4F7D-BA71-ADE1CC8B781D}" type="slidenum">
              <a:rPr lang="en-US" smtClean="0"/>
              <a:pPr>
                <a:defRPr/>
              </a:pPr>
              <a:t>‹#›</a:t>
            </a:fld>
            <a:endParaRPr lang="en-US"/>
          </a:p>
        </p:txBody>
      </p:sp>
    </p:spTree>
    <p:extLst>
      <p:ext uri="{BB962C8B-B14F-4D97-AF65-F5344CB8AC3E}">
        <p14:creationId xmlns:p14="http://schemas.microsoft.com/office/powerpoint/2010/main" val="1100730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54F3E3-2BAA-40F6-9130-4CC2BBE1906F}" type="datetimeFigureOut">
              <a:rPr lang="en-US" smtClean="0"/>
              <a:t>8/17/2017</a:t>
            </a:fld>
            <a:endParaRPr lang="en-US"/>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6A33D0F7-8E51-4D19-9BFF-AB7C81170BEF}" type="slidenum">
              <a:rPr lang="en-US" smtClean="0"/>
              <a:pPr>
                <a:defRPr/>
              </a:pPr>
              <a:t>‹#›</a:t>
            </a:fld>
            <a:endParaRPr lang="en-US"/>
          </a:p>
        </p:txBody>
      </p:sp>
    </p:spTree>
    <p:extLst>
      <p:ext uri="{BB962C8B-B14F-4D97-AF65-F5344CB8AC3E}">
        <p14:creationId xmlns:p14="http://schemas.microsoft.com/office/powerpoint/2010/main" val="2394552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54F3E3-2BAA-40F6-9130-4CC2BBE1906F}" type="datetimeFigureOut">
              <a:rPr lang="en-US" smtClean="0"/>
              <a:t>8/17/2017</a:t>
            </a:fld>
            <a:endParaRPr lang="en-US"/>
          </a:p>
        </p:txBody>
      </p:sp>
      <p:sp>
        <p:nvSpPr>
          <p:cNvPr id="3" name="Footer Placeholder 2"/>
          <p:cNvSpPr>
            <a:spLocks noGrp="1"/>
          </p:cNvSpPr>
          <p:nvPr>
            <p:ph type="ftr" sz="quarter" idx="11"/>
          </p:nvPr>
        </p:nvSpPr>
        <p:spPr/>
        <p:txBody>
          <a:bodyPr/>
          <a:lstStyle/>
          <a:p>
            <a:pPr>
              <a:defRPr/>
            </a:pPr>
            <a:r>
              <a:rPr lang="en-US"/>
              <a:t>MIS342</a:t>
            </a:r>
          </a:p>
        </p:txBody>
      </p:sp>
      <p:sp>
        <p:nvSpPr>
          <p:cNvPr id="4" name="Slide Number Placeholder 3"/>
          <p:cNvSpPr>
            <a:spLocks noGrp="1"/>
          </p:cNvSpPr>
          <p:nvPr>
            <p:ph type="sldNum" sz="quarter" idx="12"/>
          </p:nvPr>
        </p:nvSpPr>
        <p:spPr/>
        <p:txBody>
          <a:bodyPr/>
          <a:lstStyle/>
          <a:p>
            <a:pPr>
              <a:defRPr/>
            </a:pPr>
            <a:fld id="{D4EA65BF-58EC-4985-A5E1-DCC91CDF57FB}" type="slidenum">
              <a:rPr lang="en-US" smtClean="0"/>
              <a:pPr>
                <a:defRPr/>
              </a:pPr>
              <a:t>‹#›</a:t>
            </a:fld>
            <a:endParaRPr lang="en-US"/>
          </a:p>
        </p:txBody>
      </p:sp>
    </p:spTree>
    <p:extLst>
      <p:ext uri="{BB962C8B-B14F-4D97-AF65-F5344CB8AC3E}">
        <p14:creationId xmlns:p14="http://schemas.microsoft.com/office/powerpoint/2010/main" val="190404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54F3E3-2BAA-40F6-9130-4CC2BBE1906F}" type="datetimeFigureOut">
              <a:rPr lang="en-US" smtClean="0"/>
              <a:t>8/17/2017</a:t>
            </a:fld>
            <a:endParaRPr lang="en-US"/>
          </a:p>
        </p:txBody>
      </p:sp>
      <p:sp>
        <p:nvSpPr>
          <p:cNvPr id="6" name="Footer Placeholder 5"/>
          <p:cNvSpPr>
            <a:spLocks noGrp="1"/>
          </p:cNvSpPr>
          <p:nvPr>
            <p:ph type="ftr" sz="quarter" idx="11"/>
          </p:nvPr>
        </p:nvSpPr>
        <p:spPr/>
        <p:txBody>
          <a:bodyPr/>
          <a:lstStyle/>
          <a:p>
            <a:pPr>
              <a:defRPr/>
            </a:pPr>
            <a:r>
              <a:rPr lang="en-US"/>
              <a:t>MIS342</a:t>
            </a:r>
          </a:p>
        </p:txBody>
      </p:sp>
      <p:sp>
        <p:nvSpPr>
          <p:cNvPr id="7" name="Slide Number Placeholder 6"/>
          <p:cNvSpPr>
            <a:spLocks noGrp="1"/>
          </p:cNvSpPr>
          <p:nvPr>
            <p:ph type="sldNum" sz="quarter" idx="12"/>
          </p:nvPr>
        </p:nvSpPr>
        <p:spPr/>
        <p:txBody>
          <a:bodyPr/>
          <a:lstStyle/>
          <a:p>
            <a:pPr>
              <a:defRPr/>
            </a:pPr>
            <a:fld id="{B9BD5C7C-3288-4799-AA36-77527D6EECDB}" type="slidenum">
              <a:rPr lang="en-US" smtClean="0"/>
              <a:pPr>
                <a:defRPr/>
              </a:pPr>
              <a:t>‹#›</a:t>
            </a:fld>
            <a:endParaRPr lang="en-US"/>
          </a:p>
        </p:txBody>
      </p:sp>
    </p:spTree>
    <p:extLst>
      <p:ext uri="{BB962C8B-B14F-4D97-AF65-F5344CB8AC3E}">
        <p14:creationId xmlns:p14="http://schemas.microsoft.com/office/powerpoint/2010/main" val="1641087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54F3E3-2BAA-40F6-9130-4CC2BBE1906F}" type="datetimeFigureOut">
              <a:rPr lang="en-US" smtClean="0"/>
              <a:t>8/17/2017</a:t>
            </a:fld>
            <a:endParaRPr lang="en-US"/>
          </a:p>
        </p:txBody>
      </p:sp>
      <p:sp>
        <p:nvSpPr>
          <p:cNvPr id="6" name="Footer Placeholder 5"/>
          <p:cNvSpPr>
            <a:spLocks noGrp="1"/>
          </p:cNvSpPr>
          <p:nvPr>
            <p:ph type="ftr" sz="quarter" idx="11"/>
          </p:nvPr>
        </p:nvSpPr>
        <p:spPr/>
        <p:txBody>
          <a:bodyPr/>
          <a:lstStyle/>
          <a:p>
            <a:pPr>
              <a:defRPr/>
            </a:pPr>
            <a:r>
              <a:rPr lang="en-US"/>
              <a:t>MIS342</a:t>
            </a:r>
          </a:p>
        </p:txBody>
      </p:sp>
      <p:sp>
        <p:nvSpPr>
          <p:cNvPr id="7" name="Slide Number Placeholder 6"/>
          <p:cNvSpPr>
            <a:spLocks noGrp="1"/>
          </p:cNvSpPr>
          <p:nvPr>
            <p:ph type="sldNum" sz="quarter" idx="12"/>
          </p:nvPr>
        </p:nvSpPr>
        <p:spPr/>
        <p:txBody>
          <a:bodyPr/>
          <a:lstStyle/>
          <a:p>
            <a:pPr>
              <a:defRPr/>
            </a:pPr>
            <a:fld id="{A376D4A8-6F9E-4DF9-B358-02EB8E276786}" type="slidenum">
              <a:rPr lang="en-US" smtClean="0"/>
              <a:pPr>
                <a:defRPr/>
              </a:pPr>
              <a:t>‹#›</a:t>
            </a:fld>
            <a:endParaRPr lang="en-US"/>
          </a:p>
        </p:txBody>
      </p:sp>
    </p:spTree>
    <p:extLst>
      <p:ext uri="{BB962C8B-B14F-4D97-AF65-F5344CB8AC3E}">
        <p14:creationId xmlns:p14="http://schemas.microsoft.com/office/powerpoint/2010/main" val="3602930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4F3E3-2BAA-40F6-9130-4CC2BBE1906F}" type="datetimeFigureOut">
              <a:rPr lang="en-US" smtClean="0"/>
              <a:t>8/17/2017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MIS342</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0EBC8AC-A925-4410-B4E9-2135F43E2EB3}" type="slidenum">
              <a:rPr lang="en-US" smtClean="0"/>
              <a:pPr>
                <a:defRPr/>
              </a:pPr>
              <a:t>‹#›</a:t>
            </a:fld>
            <a:endParaRPr lang="en-US"/>
          </a:p>
        </p:txBody>
      </p:sp>
    </p:spTree>
    <p:extLst>
      <p:ext uri="{BB962C8B-B14F-4D97-AF65-F5344CB8AC3E}">
        <p14:creationId xmlns:p14="http://schemas.microsoft.com/office/powerpoint/2010/main" val="369864239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p:cNvSpPr>
          <p:nvPr>
            <p:ph type="ctrTitle"/>
          </p:nvPr>
        </p:nvSpPr>
        <p:spPr/>
        <p:txBody>
          <a:bodyPr>
            <a:normAutofit fontScale="90000"/>
          </a:bodyPr>
          <a:lstStyle/>
          <a:p>
            <a:br>
              <a:rPr lang="en-US" dirty="0"/>
            </a:br>
            <a:r>
              <a:rPr lang="en-US" dirty="0"/>
              <a:t>Assignment 2</a:t>
            </a:r>
            <a:br>
              <a:rPr lang="en-US" dirty="0"/>
            </a:br>
            <a:br>
              <a:rPr lang="en-US" dirty="0"/>
            </a:br>
            <a:r>
              <a:rPr lang="en-US" dirty="0"/>
              <a:t>Building a Database and Defining Table Relationships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p:txBody>
          <a:bodyPr/>
          <a:lstStyle/>
          <a:p>
            <a:pPr eaLnBrk="1" hangingPunct="1"/>
            <a:r>
              <a:rPr lang="en-US"/>
              <a:t>Defining a Field in Design View</a:t>
            </a:r>
          </a:p>
        </p:txBody>
      </p:sp>
      <p:sp>
        <p:nvSpPr>
          <p:cNvPr id="11267" name="Rectangle 3"/>
          <p:cNvSpPr>
            <a:spLocks noGrp="1"/>
          </p:cNvSpPr>
          <p:nvPr>
            <p:ph idx="1"/>
          </p:nvPr>
        </p:nvSpPr>
        <p:spPr/>
        <p:txBody>
          <a:bodyPr/>
          <a:lstStyle/>
          <a:p>
            <a:r>
              <a:rPr lang="en-US" dirty="0"/>
              <a:t>In the Field Name box, type the name for the field, and then press the Tab key</a:t>
            </a:r>
          </a:p>
          <a:p>
            <a:r>
              <a:rPr lang="en-US" dirty="0"/>
              <a:t>Accept the default Text data type, or click the arrow and select a different data type for the field. Press the Tab key</a:t>
            </a:r>
          </a:p>
          <a:p>
            <a:r>
              <a:rPr lang="en-US" dirty="0"/>
              <a:t>Enter an optional description for the field, if necessary</a:t>
            </a:r>
          </a:p>
          <a:p>
            <a:r>
              <a:rPr lang="en-US" dirty="0"/>
              <a:t>Use the Field Properties pane to type or select other field properties, as appropriate</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68287F8A-E3DA-4F00-8378-9191A3CCA905}" type="slidenum">
              <a:rPr lang="en-US"/>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pPr eaLnBrk="1" hangingPunct="1"/>
            <a:r>
              <a:rPr lang="en-US"/>
              <a:t>Defining a Field in Design View</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6752" y="2055842"/>
            <a:ext cx="6958496" cy="3890903"/>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C1CC07C3-AFFC-46E2-99E6-16B70FA6F047}" type="slidenum">
              <a:rPr lang="en-US"/>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p:txBody>
          <a:bodyPr/>
          <a:lstStyle/>
          <a:p>
            <a:pPr eaLnBrk="1" hangingPunct="1"/>
            <a:r>
              <a:rPr lang="en-US" sz="4000"/>
              <a:t>Specifying the Primary Key </a:t>
            </a:r>
            <a:br>
              <a:rPr lang="en-US" sz="4000"/>
            </a:br>
            <a:r>
              <a:rPr lang="en-US" sz="4000"/>
              <a:t>in Design View</a:t>
            </a:r>
          </a:p>
        </p:txBody>
      </p:sp>
      <p:sp>
        <p:nvSpPr>
          <p:cNvPr id="13315" name="Rectangle 3"/>
          <p:cNvSpPr>
            <a:spLocks noGrp="1"/>
          </p:cNvSpPr>
          <p:nvPr>
            <p:ph idx="1"/>
          </p:nvPr>
        </p:nvSpPr>
        <p:spPr/>
        <p:txBody>
          <a:bodyPr/>
          <a:lstStyle/>
          <a:p>
            <a:r>
              <a:rPr lang="en-US" dirty="0"/>
              <a:t>Display the table in Design view</a:t>
            </a:r>
          </a:p>
          <a:p>
            <a:r>
              <a:rPr lang="en-US" dirty="0"/>
              <a:t>Click to select the row(s) for the field(s) to be the primary key </a:t>
            </a:r>
          </a:p>
          <a:p>
            <a:r>
              <a:rPr lang="en-US" dirty="0"/>
              <a:t>In the Tools group on the Design tab, click the Primary Key button</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FBFC3215-26AE-4E7F-9E80-0A18EF8E2A84}" type="slidenum">
              <a:rPr lang="en-US"/>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p:txBody>
          <a:bodyPr/>
          <a:lstStyle/>
          <a:p>
            <a:pPr eaLnBrk="1" hangingPunct="1"/>
            <a:r>
              <a:rPr lang="en-US" sz="4000"/>
              <a:t>Specifying the Primary Key </a:t>
            </a:r>
            <a:br>
              <a:rPr lang="en-US" sz="4000"/>
            </a:br>
            <a:r>
              <a:rPr lang="en-US" sz="4000"/>
              <a:t>in Design View</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6752" y="3129195"/>
            <a:ext cx="6958496" cy="1744198"/>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B9DF03BA-83D9-4D92-9361-37C6FC469392}" type="slidenum">
              <a:rPr lang="en-US"/>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r>
              <a:rPr lang="en-US"/>
              <a:t>Moving a Field</a:t>
            </a:r>
          </a:p>
        </p:txBody>
      </p:sp>
      <p:sp>
        <p:nvSpPr>
          <p:cNvPr id="15363" name="Rectangle 3"/>
          <p:cNvSpPr>
            <a:spLocks noGrp="1"/>
          </p:cNvSpPr>
          <p:nvPr>
            <p:ph idx="1"/>
          </p:nvPr>
        </p:nvSpPr>
        <p:spPr/>
        <p:txBody>
          <a:bodyPr/>
          <a:lstStyle/>
          <a:p>
            <a:pPr eaLnBrk="1" hangingPunct="1"/>
            <a:r>
              <a:rPr lang="en-US" dirty="0"/>
              <a:t>To move a field, you use the mouse to drag it to a new location in the Table window in the Table Design grid</a:t>
            </a:r>
          </a:p>
        </p:txBody>
      </p:sp>
      <p:sp>
        <p:nvSpPr>
          <p:cNvPr id="5" name="Footer Placeholder 3"/>
          <p:cNvSpPr>
            <a:spLocks noGrp="1"/>
          </p:cNvSpPr>
          <p:nvPr>
            <p:ph type="ftr" sz="quarter" idx="11"/>
          </p:nvPr>
        </p:nvSpPr>
        <p:spPr/>
        <p:txBody>
          <a:bodyPr/>
          <a:lstStyle/>
          <a:p>
            <a:pPr>
              <a:defRPr/>
            </a:pPr>
            <a:r>
              <a:rPr lang="en-US"/>
              <a:t>MIS342</a:t>
            </a:r>
          </a:p>
        </p:txBody>
      </p:sp>
      <p:sp>
        <p:nvSpPr>
          <p:cNvPr id="6" name="Slide Number Placeholder 4"/>
          <p:cNvSpPr>
            <a:spLocks noGrp="1"/>
          </p:cNvSpPr>
          <p:nvPr>
            <p:ph type="sldNum" sz="quarter" idx="12"/>
          </p:nvPr>
        </p:nvSpPr>
        <p:spPr/>
        <p:txBody>
          <a:bodyPr/>
          <a:lstStyle/>
          <a:p>
            <a:pPr>
              <a:defRPr/>
            </a:pPr>
            <a:fld id="{DFD7D95E-C0B8-4CE6-8F55-2773B449EFDA}" type="slidenum">
              <a:rPr lang="en-US"/>
              <a:pPr>
                <a:defRPr/>
              </a:pPr>
              <a:t>14</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1" y="3409950"/>
            <a:ext cx="6957317" cy="174390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a:lstStyle/>
          <a:p>
            <a:pPr eaLnBrk="1" hangingPunct="1"/>
            <a:r>
              <a:rPr lang="en-US" sz="4000"/>
              <a:t>Adding a Field </a:t>
            </a:r>
            <a:br>
              <a:rPr lang="en-US" sz="4000"/>
            </a:br>
            <a:r>
              <a:rPr lang="en-US" sz="4000"/>
              <a:t>Between Two Existing Fields</a:t>
            </a:r>
          </a:p>
        </p:txBody>
      </p:sp>
      <p:sp>
        <p:nvSpPr>
          <p:cNvPr id="16387" name="Rectangle 3"/>
          <p:cNvSpPr>
            <a:spLocks noGrp="1"/>
          </p:cNvSpPr>
          <p:nvPr>
            <p:ph idx="1"/>
          </p:nvPr>
        </p:nvSpPr>
        <p:spPr/>
        <p:txBody>
          <a:bodyPr/>
          <a:lstStyle/>
          <a:p>
            <a:r>
              <a:rPr lang="en-US" dirty="0"/>
              <a:t>In the Table window in Design view, select the row below where you want the new field to be inserted</a:t>
            </a:r>
          </a:p>
          <a:p>
            <a:r>
              <a:rPr lang="en-US" dirty="0"/>
              <a:t>In the Tools group on the Design tab, click the Insert Rows button</a:t>
            </a:r>
          </a:p>
          <a:p>
            <a:r>
              <a:rPr lang="en-US" dirty="0"/>
              <a:t>Define the new field by entering the field name, data type, optional description, and any property specifications</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6D0C851A-5FFC-4340-958F-803EEA1D9C87}" type="slidenum">
              <a:rPr lang="en-US"/>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a:lstStyle/>
          <a:p>
            <a:pPr eaLnBrk="1" hangingPunct="1"/>
            <a:r>
              <a:rPr lang="en-US" sz="4000"/>
              <a:t>Adding a Field </a:t>
            </a:r>
            <a:br>
              <a:rPr lang="en-US" sz="4000"/>
            </a:br>
            <a:r>
              <a:rPr lang="en-US" sz="4000"/>
              <a:t>Between Two Existing Fields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6752" y="3080406"/>
            <a:ext cx="6958496" cy="1841775"/>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5573F1FA-144E-4FCE-908B-294FC443F7C9}" type="slidenum">
              <a:rPr lang="en-US"/>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Relationship</a:t>
            </a:r>
          </a:p>
        </p:txBody>
      </p:sp>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962342" y="1447801"/>
            <a:ext cx="4362259" cy="4354865"/>
          </a:xfrm>
        </p:spPr>
      </p:pic>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53150" y="2031231"/>
            <a:ext cx="3886200" cy="3940127"/>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5113B350-9EFB-4234-9946-5D464EDD8F6A}" type="slidenum">
              <a:rPr lang="en-US" smtClean="0"/>
              <a:pPr>
                <a:defRPr/>
              </a:pPr>
              <a:t>17</a:t>
            </a:fld>
            <a:endParaRPr lang="en-US"/>
          </a:p>
        </p:txBody>
      </p:sp>
    </p:spTree>
    <p:extLst>
      <p:ext uri="{BB962C8B-B14F-4D97-AF65-F5344CB8AC3E}">
        <p14:creationId xmlns:p14="http://schemas.microsoft.com/office/powerpoint/2010/main" val="1656773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p:txBody>
          <a:bodyPr/>
          <a:lstStyle/>
          <a:p>
            <a:pPr eaLnBrk="1" hangingPunct="1"/>
            <a:r>
              <a:rPr lang="en-US" sz="4000"/>
              <a:t>Importing Data from an Excel Worksheet</a:t>
            </a:r>
          </a:p>
        </p:txBody>
      </p:sp>
      <p:sp>
        <p:nvSpPr>
          <p:cNvPr id="18435" name="Rectangle 3"/>
          <p:cNvSpPr>
            <a:spLocks noGrp="1"/>
          </p:cNvSpPr>
          <p:nvPr>
            <p:ph idx="1"/>
          </p:nvPr>
        </p:nvSpPr>
        <p:spPr/>
        <p:txBody>
          <a:bodyPr/>
          <a:lstStyle/>
          <a:p>
            <a:pPr eaLnBrk="1" hangingPunct="1"/>
            <a:r>
              <a:rPr lang="en-US" dirty="0"/>
              <a:t>The </a:t>
            </a:r>
            <a:r>
              <a:rPr lang="en-US" b="1" dirty="0"/>
              <a:t>import </a:t>
            </a:r>
            <a:r>
              <a:rPr lang="en-US" dirty="0"/>
              <a:t>process allows you to copy the data from a source without having to open the source file</a:t>
            </a:r>
          </a:p>
          <a:p>
            <a:pPr eaLnBrk="1" hangingPunct="1"/>
            <a:r>
              <a:rPr lang="en-US" dirty="0"/>
              <a:t>Click </a:t>
            </a:r>
            <a:r>
              <a:rPr lang="en-US" b="1" dirty="0"/>
              <a:t>External Data</a:t>
            </a:r>
            <a:r>
              <a:rPr lang="en-US" dirty="0"/>
              <a:t> on the Ribbon</a:t>
            </a:r>
          </a:p>
          <a:p>
            <a:pPr eaLnBrk="1" hangingPunct="1"/>
            <a:r>
              <a:rPr lang="en-US" dirty="0"/>
              <a:t>Click the </a:t>
            </a:r>
            <a:r>
              <a:rPr lang="en-US" b="1" dirty="0"/>
              <a:t>Excel</a:t>
            </a:r>
            <a:r>
              <a:rPr lang="en-US" dirty="0"/>
              <a:t> button in the Import &amp; Link group to start the wizard</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3A9082F5-222B-4DAA-B5AD-16CF429EC1BB}" type="slidenum">
              <a:rPr lang="en-US"/>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pPr eaLnBrk="1" hangingPunct="1"/>
            <a:r>
              <a:rPr lang="en-US" sz="4000"/>
              <a:t>Importing Data from an Excel Worksheet</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6752" y="2077187"/>
            <a:ext cx="6958496" cy="3848213"/>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682870C4-0CCA-4071-AD3C-70769C38B917}" type="slidenum">
              <a:rPr lang="en-US"/>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pPr eaLnBrk="1" hangingPunct="1"/>
            <a:r>
              <a:rPr lang="en-US"/>
              <a:t>Objectives</a:t>
            </a:r>
          </a:p>
        </p:txBody>
      </p:sp>
      <p:sp>
        <p:nvSpPr>
          <p:cNvPr id="4099" name="Rectangle 3"/>
          <p:cNvSpPr>
            <a:spLocks noGrp="1"/>
          </p:cNvSpPr>
          <p:nvPr>
            <p:ph idx="1"/>
          </p:nvPr>
        </p:nvSpPr>
        <p:spPr/>
        <p:txBody>
          <a:bodyPr/>
          <a:lstStyle/>
          <a:p>
            <a:pPr eaLnBrk="1" hangingPunct="1"/>
            <a:r>
              <a:rPr lang="en-US" dirty="0"/>
              <a:t>Learn the guidelines for designing databases and setting field properties</a:t>
            </a:r>
          </a:p>
          <a:p>
            <a:pPr eaLnBrk="1" hangingPunct="1"/>
            <a:r>
              <a:rPr lang="en-US" dirty="0"/>
              <a:t>Modify the format of a field in Datasheet view</a:t>
            </a:r>
          </a:p>
          <a:p>
            <a:pPr eaLnBrk="1" hangingPunct="1"/>
            <a:r>
              <a:rPr lang="en-US" dirty="0"/>
              <a:t>Create a table in Design view</a:t>
            </a:r>
          </a:p>
          <a:p>
            <a:pPr eaLnBrk="1" hangingPunct="1"/>
            <a:r>
              <a:rPr lang="en-US" dirty="0"/>
              <a:t>Define fields and specify a table’s primary key</a:t>
            </a:r>
          </a:p>
          <a:p>
            <a:pPr eaLnBrk="1" hangingPunct="1"/>
            <a:r>
              <a:rPr lang="en-US" dirty="0"/>
              <a:t>Modify the structure of a table</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943B6944-E628-45D8-BFE4-64A75EC75ECB}" type="slidenum">
              <a:rPr lang="en-US"/>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a:lstStyle/>
          <a:p>
            <a:pPr eaLnBrk="1" hangingPunct="1"/>
            <a:r>
              <a:rPr lang="en-US" sz="4000"/>
              <a:t>Importing Data from an Excel Worksheet</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6752" y="2125976"/>
            <a:ext cx="6958496" cy="3750635"/>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0BF2A957-8DD1-4F1C-9ED2-48DF27F56224}" type="slidenum">
              <a:rPr lang="en-US"/>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a:lstStyle/>
          <a:p>
            <a:pPr eaLnBrk="1" hangingPunct="1"/>
            <a:r>
              <a:rPr lang="en-US" sz="4000"/>
              <a:t>Importing Data from an Excel Worksheet</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6752" y="2055842"/>
            <a:ext cx="6958496" cy="3890903"/>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C2372192-3290-4917-BCCF-2B9144DEBEDB}" type="slidenum">
              <a:rPr lang="en-US"/>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a:lstStyle/>
          <a:p>
            <a:pPr eaLnBrk="1" hangingPunct="1"/>
            <a:r>
              <a:rPr lang="en-US" sz="4000"/>
              <a:t>Creating a Table by Importing</a:t>
            </a:r>
            <a:br>
              <a:rPr lang="en-US" sz="4000"/>
            </a:br>
            <a:r>
              <a:rPr lang="en-US" sz="4000"/>
              <a:t>an Existing Table Structure</a:t>
            </a:r>
          </a:p>
        </p:txBody>
      </p:sp>
      <p:sp>
        <p:nvSpPr>
          <p:cNvPr id="22531" name="Rectangle 3"/>
          <p:cNvSpPr>
            <a:spLocks noGrp="1"/>
          </p:cNvSpPr>
          <p:nvPr>
            <p:ph idx="1"/>
          </p:nvPr>
        </p:nvSpPr>
        <p:spPr/>
        <p:txBody>
          <a:bodyPr>
            <a:normAutofit/>
          </a:bodyPr>
          <a:lstStyle/>
          <a:p>
            <a:pPr eaLnBrk="1" hangingPunct="1"/>
            <a:r>
              <a:rPr lang="en-US" sz="2800" dirty="0"/>
              <a:t>Make sure the External Data tab is the active tab on the Ribbon</a:t>
            </a:r>
          </a:p>
          <a:p>
            <a:pPr eaLnBrk="1" hangingPunct="1"/>
            <a:r>
              <a:rPr lang="en-US" sz="2800" dirty="0"/>
              <a:t>In the Import &amp; Link group, click the </a:t>
            </a:r>
            <a:r>
              <a:rPr lang="en-US" sz="2800" b="1" dirty="0"/>
              <a:t>Access </a:t>
            </a:r>
            <a:r>
              <a:rPr lang="en-US" sz="2800" dirty="0"/>
              <a:t>button</a:t>
            </a:r>
          </a:p>
          <a:p>
            <a:pPr eaLnBrk="1" hangingPunct="1"/>
            <a:r>
              <a:rPr lang="en-US" sz="2800" dirty="0"/>
              <a:t>Click the </a:t>
            </a:r>
            <a:r>
              <a:rPr lang="en-US" sz="2800" b="1" dirty="0"/>
              <a:t>Browse </a:t>
            </a:r>
            <a:r>
              <a:rPr lang="en-US" sz="2800" dirty="0"/>
              <a:t>button</a:t>
            </a:r>
          </a:p>
          <a:p>
            <a:pPr eaLnBrk="1" hangingPunct="1"/>
            <a:r>
              <a:rPr lang="en-US" sz="2800" dirty="0"/>
              <a:t>Navigate to the file</a:t>
            </a:r>
          </a:p>
          <a:p>
            <a:pPr eaLnBrk="1" hangingPunct="1"/>
            <a:r>
              <a:rPr lang="en-US" sz="2800" dirty="0"/>
              <a:t>Make sure the </a:t>
            </a:r>
            <a:r>
              <a:rPr lang="en-US" sz="2800" b="1" dirty="0"/>
              <a:t>Import tables, queries, forms, reports, macros, and modules into the current database </a:t>
            </a:r>
            <a:r>
              <a:rPr lang="en-US" sz="2800" dirty="0"/>
              <a:t>option button is selected, and then click the </a:t>
            </a:r>
            <a:r>
              <a:rPr lang="en-US" sz="2800" b="1" dirty="0"/>
              <a:t>OK </a:t>
            </a:r>
            <a:r>
              <a:rPr lang="en-US" sz="2800" dirty="0"/>
              <a:t>button</a:t>
            </a:r>
          </a:p>
          <a:p>
            <a:pPr eaLnBrk="1" hangingPunct="1"/>
            <a:r>
              <a:rPr lang="en-US" sz="2800" dirty="0"/>
              <a:t>Click the </a:t>
            </a:r>
            <a:r>
              <a:rPr lang="en-US" sz="2800" b="1" dirty="0"/>
              <a:t>Options </a:t>
            </a:r>
            <a:r>
              <a:rPr lang="en-US" sz="2800" dirty="0"/>
              <a:t>button</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F98DE8AA-A89E-4501-9FF7-8E63B17BDA3D}" type="slidenum">
              <a:rPr lang="en-US"/>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lstStyle/>
          <a:p>
            <a:pPr eaLnBrk="1" hangingPunct="1"/>
            <a:r>
              <a:rPr lang="en-US" sz="4000"/>
              <a:t>Creating a Table by Importing</a:t>
            </a:r>
            <a:br>
              <a:rPr lang="en-US" sz="4000"/>
            </a:br>
            <a:r>
              <a:rPr lang="en-US" sz="4000"/>
              <a:t>an Existing Table Structure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6752" y="2400413"/>
            <a:ext cx="6958496" cy="3201762"/>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A055F516-CB9F-4A71-B3A6-AB5D4EE908C0}" type="slidenum">
              <a:rPr lang="en-US"/>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Fields to a Table Using </a:t>
            </a:r>
            <a:br>
              <a:rPr lang="en-US" dirty="0"/>
            </a:br>
            <a:r>
              <a:rPr lang="en-US" dirty="0"/>
              <a:t>the Data Type Gallery</a:t>
            </a:r>
          </a:p>
        </p:txBody>
      </p:sp>
      <p:sp>
        <p:nvSpPr>
          <p:cNvPr id="3" name="Content Placeholder 2"/>
          <p:cNvSpPr>
            <a:spLocks noGrp="1"/>
          </p:cNvSpPr>
          <p:nvPr>
            <p:ph idx="1"/>
          </p:nvPr>
        </p:nvSpPr>
        <p:spPr/>
        <p:txBody>
          <a:bodyPr/>
          <a:lstStyle/>
          <a:p>
            <a:r>
              <a:rPr lang="en-US" dirty="0"/>
              <a:t>The </a:t>
            </a:r>
            <a:r>
              <a:rPr lang="en-US" b="1" dirty="0"/>
              <a:t>Data Type gallery</a:t>
            </a:r>
            <a:r>
              <a:rPr lang="en-US" dirty="0"/>
              <a:t>, available in the Add &amp; Delete group on the Fields tab, allows you to add a group of related fields to a table at the same time, rather than adding each field to the table individually</a:t>
            </a:r>
          </a:p>
          <a:p>
            <a:r>
              <a:rPr lang="en-US" dirty="0"/>
              <a:t>The group of fields you add is called a </a:t>
            </a:r>
            <a:r>
              <a:rPr lang="en-US" b="1" dirty="0"/>
              <a:t>Quick Start selection</a:t>
            </a:r>
            <a:endParaRPr lang="en-US" dirty="0"/>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5113B350-9EFB-4234-9946-5D464EDD8F6A}" type="slidenum">
              <a:rPr lang="en-US" smtClean="0"/>
              <a:pPr>
                <a:defRPr/>
              </a:pPr>
              <a:t>24</a:t>
            </a:fld>
            <a:endParaRPr lang="en-US"/>
          </a:p>
        </p:txBody>
      </p:sp>
    </p:spTree>
    <p:extLst>
      <p:ext uri="{BB962C8B-B14F-4D97-AF65-F5344CB8AC3E}">
        <p14:creationId xmlns:p14="http://schemas.microsoft.com/office/powerpoint/2010/main" val="1385984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Fields to a Table Using </a:t>
            </a:r>
            <a:br>
              <a:rPr lang="en-US" dirty="0"/>
            </a:br>
            <a:r>
              <a:rPr lang="en-US" dirty="0"/>
              <a:t>the Data Type Gallery</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6752" y="2055842"/>
            <a:ext cx="6958496" cy="3890903"/>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5113B350-9EFB-4234-9946-5D464EDD8F6A}" type="slidenum">
              <a:rPr lang="en-US" smtClean="0"/>
              <a:pPr>
                <a:defRPr/>
              </a:pPr>
              <a:t>25</a:t>
            </a:fld>
            <a:endParaRPr lang="en-US"/>
          </a:p>
        </p:txBody>
      </p:sp>
    </p:spTree>
    <p:extLst>
      <p:ext uri="{BB962C8B-B14F-4D97-AF65-F5344CB8AC3E}">
        <p14:creationId xmlns:p14="http://schemas.microsoft.com/office/powerpoint/2010/main" val="2983356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lstStyle/>
          <a:p>
            <a:pPr eaLnBrk="1" hangingPunct="1"/>
            <a:r>
              <a:rPr lang="en-US" sz="4000"/>
              <a:t>Deleting a Field from a Table Structure</a:t>
            </a:r>
          </a:p>
        </p:txBody>
      </p:sp>
      <p:sp>
        <p:nvSpPr>
          <p:cNvPr id="24579" name="Rectangle 3"/>
          <p:cNvSpPr>
            <a:spLocks noGrp="1"/>
          </p:cNvSpPr>
          <p:nvPr>
            <p:ph idx="1"/>
          </p:nvPr>
        </p:nvSpPr>
        <p:spPr/>
        <p:txBody>
          <a:bodyPr/>
          <a:lstStyle/>
          <a:p>
            <a:r>
              <a:rPr lang="en-US" dirty="0"/>
              <a:t>In Datasheet view, click the column heading for the field you want to delete</a:t>
            </a:r>
          </a:p>
          <a:p>
            <a:r>
              <a:rPr lang="en-US" dirty="0"/>
              <a:t>In the Add &amp; Delete group on the Fields tab, click the Delete button</a:t>
            </a:r>
          </a:p>
          <a:p>
            <a:pPr marL="0" indent="0">
              <a:buNone/>
            </a:pPr>
            <a:r>
              <a:rPr lang="en-US" i="1" dirty="0"/>
              <a:t>or</a:t>
            </a:r>
          </a:p>
          <a:p>
            <a:r>
              <a:rPr lang="en-US" dirty="0"/>
              <a:t>In Design view, click the Field Name box for the field you want to delete</a:t>
            </a:r>
          </a:p>
          <a:p>
            <a:r>
              <a:rPr lang="en-US" dirty="0"/>
              <a:t>In the Tools group on the Design tab, click the Delete Rows button</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B1413E1E-62EB-4FA5-A176-9C559651B437}" type="slidenum">
              <a:rPr lang="en-US"/>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p:txBody>
          <a:bodyPr/>
          <a:lstStyle/>
          <a:p>
            <a:pPr eaLnBrk="1" hangingPunct="1"/>
            <a:r>
              <a:rPr lang="en-US" sz="4000"/>
              <a:t>Deleting a Field from a Table Structure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6752" y="2732786"/>
            <a:ext cx="6958496" cy="2537015"/>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B1E9B129-72DF-48E9-901A-57ECDEC10B75}" type="slidenum">
              <a:rPr lang="en-US"/>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lstStyle/>
          <a:p>
            <a:pPr eaLnBrk="1" hangingPunct="1"/>
            <a:r>
              <a:rPr lang="en-US" sz="4000"/>
              <a:t>Adding Data to a Table </a:t>
            </a:r>
            <a:br>
              <a:rPr lang="en-US" sz="4000"/>
            </a:br>
            <a:r>
              <a:rPr lang="en-US" sz="4000"/>
              <a:t>by Importing a Text File</a:t>
            </a:r>
          </a:p>
        </p:txBody>
      </p:sp>
      <p:sp>
        <p:nvSpPr>
          <p:cNvPr id="26627" name="Rectangle 3"/>
          <p:cNvSpPr>
            <a:spLocks noGrp="1"/>
          </p:cNvSpPr>
          <p:nvPr>
            <p:ph idx="1"/>
          </p:nvPr>
        </p:nvSpPr>
        <p:spPr/>
        <p:txBody>
          <a:bodyPr/>
          <a:lstStyle/>
          <a:p>
            <a:pPr eaLnBrk="1" hangingPunct="1"/>
            <a:r>
              <a:rPr lang="en-US" dirty="0"/>
              <a:t>Click the </a:t>
            </a:r>
            <a:r>
              <a:rPr lang="en-US" b="1" dirty="0"/>
              <a:t>External Data </a:t>
            </a:r>
            <a:r>
              <a:rPr lang="en-US" dirty="0"/>
              <a:t>tab on the Ribbon</a:t>
            </a:r>
          </a:p>
          <a:p>
            <a:pPr eaLnBrk="1" hangingPunct="1"/>
            <a:r>
              <a:rPr lang="en-US" dirty="0"/>
              <a:t>In the Import &amp; Link group, click the </a:t>
            </a:r>
            <a:r>
              <a:rPr lang="en-US" b="1" dirty="0"/>
              <a:t>Text File </a:t>
            </a:r>
            <a:r>
              <a:rPr lang="en-US" dirty="0"/>
              <a:t>button</a:t>
            </a:r>
          </a:p>
          <a:p>
            <a:pPr eaLnBrk="1" hangingPunct="1"/>
            <a:r>
              <a:rPr lang="en-US" dirty="0"/>
              <a:t>Click the </a:t>
            </a:r>
            <a:r>
              <a:rPr lang="en-US" b="1" dirty="0"/>
              <a:t>Browse </a:t>
            </a:r>
            <a:r>
              <a:rPr lang="en-US" dirty="0"/>
              <a:t>button</a:t>
            </a:r>
          </a:p>
          <a:p>
            <a:pPr eaLnBrk="1" hangingPunct="1"/>
            <a:r>
              <a:rPr lang="en-US" dirty="0"/>
              <a:t>Navigate to the file</a:t>
            </a:r>
          </a:p>
          <a:p>
            <a:pPr eaLnBrk="1" hangingPunct="1"/>
            <a:r>
              <a:rPr lang="en-US" dirty="0"/>
              <a:t>Click the </a:t>
            </a:r>
            <a:r>
              <a:rPr lang="en-US" b="1" dirty="0"/>
              <a:t>Append a copy of the records to the table </a:t>
            </a:r>
            <a:r>
              <a:rPr lang="en-US" dirty="0"/>
              <a:t>option button</a:t>
            </a:r>
          </a:p>
          <a:p>
            <a:pPr eaLnBrk="1" hangingPunct="1"/>
            <a:r>
              <a:rPr lang="en-US" dirty="0"/>
              <a:t>Select the table</a:t>
            </a:r>
          </a:p>
          <a:p>
            <a:pPr eaLnBrk="1" hangingPunct="1"/>
            <a:r>
              <a:rPr lang="en-US" dirty="0"/>
              <a:t>Click the </a:t>
            </a:r>
            <a:r>
              <a:rPr lang="en-US" b="1" dirty="0"/>
              <a:t>OK </a:t>
            </a:r>
            <a:r>
              <a:rPr lang="en-US" dirty="0"/>
              <a:t>button</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07973C18-51F3-45F4-AF4E-BD9AB012E355}" type="slidenum">
              <a:rPr lang="en-US"/>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lstStyle/>
          <a:p>
            <a:pPr eaLnBrk="1" hangingPunct="1"/>
            <a:r>
              <a:rPr lang="en-US" sz="4000" dirty="0"/>
              <a:t>Adding Data to a Table </a:t>
            </a:r>
            <a:br>
              <a:rPr lang="en-US" sz="4000" dirty="0"/>
            </a:br>
            <a:r>
              <a:rPr lang="en-US" sz="4000" dirty="0"/>
              <a:t>by Importing a Text File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6752" y="2125976"/>
            <a:ext cx="6958496" cy="3750635"/>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29B5180F-867E-4642-89C6-5B63F13B0602}" type="slidenum">
              <a:rPr lang="en-US"/>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a:lstStyle/>
          <a:p>
            <a:pPr eaLnBrk="1" hangingPunct="1"/>
            <a:r>
              <a:rPr lang="en-US"/>
              <a:t>Objectives</a:t>
            </a:r>
          </a:p>
        </p:txBody>
      </p:sp>
      <p:sp>
        <p:nvSpPr>
          <p:cNvPr id="5123" name="Rectangle 3"/>
          <p:cNvSpPr>
            <a:spLocks noGrp="1"/>
          </p:cNvSpPr>
          <p:nvPr>
            <p:ph idx="1"/>
          </p:nvPr>
        </p:nvSpPr>
        <p:spPr/>
        <p:txBody>
          <a:bodyPr/>
          <a:lstStyle/>
          <a:p>
            <a:pPr eaLnBrk="1" hangingPunct="1"/>
            <a:r>
              <a:rPr lang="en-US" dirty="0"/>
              <a:t>Import data from an Excel worksheet</a:t>
            </a:r>
          </a:p>
          <a:p>
            <a:pPr eaLnBrk="1" hangingPunct="1"/>
            <a:r>
              <a:rPr lang="en-US" dirty="0"/>
              <a:t>Create a table by importing an existing table structure</a:t>
            </a:r>
          </a:p>
          <a:p>
            <a:pPr eaLnBrk="1" hangingPunct="1"/>
            <a:r>
              <a:rPr lang="en-US" dirty="0"/>
              <a:t>Add fields to a table with the Data Type gallery</a:t>
            </a:r>
          </a:p>
          <a:p>
            <a:pPr eaLnBrk="1" hangingPunct="1"/>
            <a:r>
              <a:rPr lang="en-US" dirty="0"/>
              <a:t>Delete, rename, and move fields</a:t>
            </a:r>
          </a:p>
          <a:p>
            <a:pPr eaLnBrk="1" hangingPunct="1"/>
            <a:r>
              <a:rPr lang="en-US" dirty="0"/>
              <a:t>Add data to a table by importing a text file</a:t>
            </a:r>
          </a:p>
          <a:p>
            <a:pPr eaLnBrk="1" hangingPunct="1"/>
            <a:r>
              <a:rPr lang="en-US" dirty="0"/>
              <a:t>Define a relationship between two tables</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8DBB7BC1-D16D-41AB-B45F-8B95B24EE5CC}" type="slidenum">
              <a:rPr lang="en-US"/>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lstStyle/>
          <a:p>
            <a:pPr eaLnBrk="1" hangingPunct="1"/>
            <a:r>
              <a:rPr lang="en-US"/>
              <a:t>Defining Table Relationships</a:t>
            </a:r>
          </a:p>
        </p:txBody>
      </p:sp>
      <p:sp>
        <p:nvSpPr>
          <p:cNvPr id="28675" name="Rectangle 3"/>
          <p:cNvSpPr>
            <a:spLocks noGrp="1"/>
          </p:cNvSpPr>
          <p:nvPr>
            <p:ph idx="1"/>
          </p:nvPr>
        </p:nvSpPr>
        <p:spPr/>
        <p:txBody>
          <a:bodyPr/>
          <a:lstStyle/>
          <a:p>
            <a:pPr eaLnBrk="1" hangingPunct="1"/>
            <a:r>
              <a:rPr lang="en-US" dirty="0"/>
              <a:t>Important feature of a relational database management system is ability to define relationships between tables</a:t>
            </a:r>
          </a:p>
          <a:p>
            <a:pPr eaLnBrk="1" hangingPunct="1"/>
            <a:r>
              <a:rPr lang="en-US" dirty="0"/>
              <a:t>Use a common field to relate one table to another</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D3FE8D13-DD41-4A9B-A9B9-D1730A799840}" type="slidenum">
              <a:rPr lang="en-US"/>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p:txBody>
          <a:bodyPr/>
          <a:lstStyle/>
          <a:p>
            <a:pPr eaLnBrk="1" hangingPunct="1"/>
            <a:r>
              <a:rPr lang="en-US"/>
              <a:t>Defining Table Relationships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3703" y="1827145"/>
            <a:ext cx="6964594" cy="4348297"/>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76E2750C-E3CA-4CDA-B7AE-8A42C4841B4C}" type="slidenum">
              <a:rPr lang="en-US"/>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p:txBody>
          <a:bodyPr/>
          <a:lstStyle/>
          <a:p>
            <a:pPr eaLnBrk="1" hangingPunct="1"/>
            <a:r>
              <a:rPr lang="en-US"/>
              <a:t>Defining Table Relationships</a:t>
            </a:r>
          </a:p>
        </p:txBody>
      </p:sp>
      <p:sp>
        <p:nvSpPr>
          <p:cNvPr id="30723" name="Rectangle 3"/>
          <p:cNvSpPr>
            <a:spLocks noGrp="1"/>
          </p:cNvSpPr>
          <p:nvPr>
            <p:ph idx="1"/>
          </p:nvPr>
        </p:nvSpPr>
        <p:spPr/>
        <p:txBody>
          <a:bodyPr/>
          <a:lstStyle/>
          <a:p>
            <a:pPr eaLnBrk="1" hangingPunct="1"/>
            <a:r>
              <a:rPr lang="en-US"/>
              <a:t>A </a:t>
            </a:r>
            <a:r>
              <a:rPr lang="en-US" b="1"/>
              <a:t>one-to-many relationship </a:t>
            </a:r>
            <a:r>
              <a:rPr lang="en-US"/>
              <a:t>exists between two tables when one record in the first table matches zero, one, or many records in the second table, and when one record in the second table matches at most one record in the first table</a:t>
            </a:r>
          </a:p>
          <a:p>
            <a:pPr lvl="1" eaLnBrk="1" hangingPunct="1"/>
            <a:r>
              <a:rPr lang="en-US" sz="3200"/>
              <a:t>The </a:t>
            </a:r>
            <a:r>
              <a:rPr lang="en-US" sz="3200" b="1"/>
              <a:t>Primary table</a:t>
            </a:r>
            <a:r>
              <a:rPr lang="en-US" sz="3200"/>
              <a:t> is the “one” in a one-to-many relationship</a:t>
            </a:r>
          </a:p>
          <a:p>
            <a:pPr lvl="1" eaLnBrk="1" hangingPunct="1"/>
            <a:r>
              <a:rPr lang="en-US" sz="3200"/>
              <a:t>The </a:t>
            </a:r>
            <a:r>
              <a:rPr lang="en-US" sz="3200" b="1"/>
              <a:t>Related table </a:t>
            </a:r>
            <a:r>
              <a:rPr lang="en-US" sz="3200"/>
              <a:t>is the “many” table </a:t>
            </a:r>
            <a:endParaRPr lang="en-US" sz="3200" b="1"/>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2B3F38FD-5945-4D1C-B5BC-F999D1BCB33C}" type="slidenum">
              <a:rPr lang="en-US"/>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a:lstStyle/>
          <a:p>
            <a:pPr eaLnBrk="1" hangingPunct="1"/>
            <a:r>
              <a:rPr lang="en-US"/>
              <a:t>Defining Table Relationships</a:t>
            </a:r>
          </a:p>
        </p:txBody>
      </p:sp>
      <p:sp>
        <p:nvSpPr>
          <p:cNvPr id="31747" name="Rectangle 3"/>
          <p:cNvSpPr>
            <a:spLocks noGrp="1"/>
          </p:cNvSpPr>
          <p:nvPr>
            <p:ph idx="1"/>
          </p:nvPr>
        </p:nvSpPr>
        <p:spPr/>
        <p:txBody>
          <a:bodyPr/>
          <a:lstStyle/>
          <a:p>
            <a:pPr eaLnBrk="1" hangingPunct="1"/>
            <a:r>
              <a:rPr lang="en-US" b="1" dirty="0"/>
              <a:t>Referential integrity </a:t>
            </a:r>
            <a:r>
              <a:rPr lang="en-US" dirty="0"/>
              <a:t>is a set of rules that Access enforces to maintain consistency between related tables when you update data in a database</a:t>
            </a:r>
          </a:p>
          <a:p>
            <a:pPr eaLnBrk="1" hangingPunct="1"/>
            <a:r>
              <a:rPr lang="en-US" dirty="0"/>
              <a:t>The </a:t>
            </a:r>
            <a:r>
              <a:rPr lang="en-US" b="1" dirty="0"/>
              <a:t>Relationships window </a:t>
            </a:r>
            <a:r>
              <a:rPr lang="en-US" dirty="0"/>
              <a:t>illustrates the relationships among a database’s tables</a:t>
            </a:r>
          </a:p>
          <a:p>
            <a:pPr eaLnBrk="1" hangingPunct="1"/>
            <a:r>
              <a:rPr lang="en-US" dirty="0"/>
              <a:t>Click the </a:t>
            </a:r>
            <a:r>
              <a:rPr lang="en-US" b="1" dirty="0"/>
              <a:t>Database Tools</a:t>
            </a:r>
            <a:r>
              <a:rPr lang="en-US" dirty="0"/>
              <a:t> tab on the Ribbon</a:t>
            </a:r>
          </a:p>
          <a:p>
            <a:pPr eaLnBrk="1" hangingPunct="1"/>
            <a:r>
              <a:rPr lang="en-US" dirty="0"/>
              <a:t>In the Relationships group on the Database Tools tab, click the </a:t>
            </a:r>
            <a:r>
              <a:rPr lang="en-US" b="1" dirty="0"/>
              <a:t>Relationships </a:t>
            </a:r>
            <a:r>
              <a:rPr lang="en-US" dirty="0"/>
              <a:t>button</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3C213825-204E-448B-A8E1-C4EC6AB8409C}" type="slidenum">
              <a:rPr lang="en-US"/>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a:lstStyle/>
          <a:p>
            <a:pPr eaLnBrk="1" hangingPunct="1"/>
            <a:r>
              <a:rPr lang="en-US"/>
              <a:t>Defining Table Relationships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6752" y="2830364"/>
            <a:ext cx="6958496" cy="2341860"/>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4B657CB8-C8AF-4D65-92A8-F037C2FDE9D3}" type="slidenum">
              <a:rPr lang="en-US"/>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p:txBody>
          <a:bodyPr/>
          <a:lstStyle/>
          <a:p>
            <a:r>
              <a:rPr lang="en-US"/>
              <a:t>Defining Table Relationships</a:t>
            </a:r>
          </a:p>
        </p:txBody>
      </p:sp>
      <p:pic>
        <p:nvPicPr>
          <p:cNvPr id="11" name="Content Placeholder 10"/>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590801" y="1524000"/>
            <a:ext cx="6500504" cy="1828800"/>
          </a:xfrm>
        </p:spPr>
      </p:pic>
      <p:pic>
        <p:nvPicPr>
          <p:cNvPr id="12" name="Content Placeholder 1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667001" y="3657600"/>
            <a:ext cx="6705807" cy="2209800"/>
          </a:xfrm>
        </p:spPr>
      </p:pic>
      <p:sp>
        <p:nvSpPr>
          <p:cNvPr id="5" name="Footer Placeholder 4"/>
          <p:cNvSpPr>
            <a:spLocks noGrp="1"/>
          </p:cNvSpPr>
          <p:nvPr>
            <p:ph type="ftr" sz="quarter" idx="11"/>
          </p:nvPr>
        </p:nvSpPr>
        <p:spPr/>
        <p:txBody>
          <a:bodyPr/>
          <a:lstStyle/>
          <a:p>
            <a:r>
              <a:rPr lang="en-US"/>
              <a:t>MIS342</a:t>
            </a:r>
          </a:p>
        </p:txBody>
      </p:sp>
      <p:sp>
        <p:nvSpPr>
          <p:cNvPr id="6" name="Slide Number Placeholder 5"/>
          <p:cNvSpPr>
            <a:spLocks noGrp="1"/>
          </p:cNvSpPr>
          <p:nvPr>
            <p:ph type="sldNum" sz="quarter" idx="12"/>
          </p:nvPr>
        </p:nvSpPr>
        <p:spPr/>
        <p:txBody>
          <a:bodyPr/>
          <a:lstStyle/>
          <a:p>
            <a:fld id="{89546CE5-A4CB-43CF-A1E3-68CA38EA5334}"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p:txBody>
          <a:bodyPr/>
          <a:lstStyle/>
          <a:p>
            <a:pPr eaLnBrk="1" hangingPunct="1"/>
            <a:r>
              <a:rPr lang="en-US"/>
              <a:t>Defining Table Relationships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6752" y="2848660"/>
            <a:ext cx="6958496" cy="2305268"/>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B5590B9E-5660-4EA1-8CF1-74AD932ADAE8}" type="slidenum">
              <a:rPr lang="en-US"/>
              <a:pPr>
                <a:defRPr/>
              </a:pPr>
              <a:t>36</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Window in Design View</a:t>
            </a: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30997" y="1825625"/>
            <a:ext cx="4396005" cy="4351338"/>
          </a:xfrm>
        </p:spPr>
      </p:pic>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53150" y="2036343"/>
            <a:ext cx="3886200" cy="3929903"/>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5113B350-9EFB-4234-9946-5D464EDD8F6A}" type="slidenum">
              <a:rPr lang="en-US" smtClean="0"/>
              <a:pPr>
                <a:defRPr/>
              </a:pPr>
              <a:t>4</a:t>
            </a:fld>
            <a:endParaRPr lang="en-US"/>
          </a:p>
        </p:txBody>
      </p:sp>
    </p:spTree>
    <p:extLst>
      <p:ext uri="{BB962C8B-B14F-4D97-AF65-F5344CB8AC3E}">
        <p14:creationId xmlns:p14="http://schemas.microsoft.com/office/powerpoint/2010/main" val="3289253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pPr eaLnBrk="1" hangingPunct="1"/>
            <a:r>
              <a:rPr lang="en-US" sz="4000"/>
              <a:t>Guidelines for Designing Databases</a:t>
            </a:r>
          </a:p>
        </p:txBody>
      </p:sp>
      <p:sp>
        <p:nvSpPr>
          <p:cNvPr id="6147" name="Rectangle 3"/>
          <p:cNvSpPr>
            <a:spLocks noGrp="1"/>
          </p:cNvSpPr>
          <p:nvPr>
            <p:ph idx="1"/>
          </p:nvPr>
        </p:nvSpPr>
        <p:spPr/>
        <p:txBody>
          <a:bodyPr/>
          <a:lstStyle/>
          <a:p>
            <a:pPr eaLnBrk="1" hangingPunct="1">
              <a:lnSpc>
                <a:spcPct val="90000"/>
              </a:lnSpc>
            </a:pPr>
            <a:r>
              <a:rPr lang="en-US" dirty="0"/>
              <a:t>Identify fields needed to produce the required information-look at current reports</a:t>
            </a:r>
          </a:p>
          <a:p>
            <a:pPr eaLnBrk="1" hangingPunct="1">
              <a:lnSpc>
                <a:spcPct val="90000"/>
              </a:lnSpc>
            </a:pPr>
            <a:r>
              <a:rPr lang="en-US" dirty="0"/>
              <a:t>Reduce each field into its smallest useful part-e.g. name</a:t>
            </a:r>
          </a:p>
          <a:p>
            <a:pPr eaLnBrk="1" hangingPunct="1">
              <a:lnSpc>
                <a:spcPct val="90000"/>
              </a:lnSpc>
            </a:pPr>
            <a:r>
              <a:rPr lang="en-US" dirty="0"/>
              <a:t>Group related fields in tables-common subject</a:t>
            </a:r>
          </a:p>
          <a:p>
            <a:pPr eaLnBrk="1" hangingPunct="1">
              <a:lnSpc>
                <a:spcPct val="90000"/>
              </a:lnSpc>
            </a:pPr>
            <a:r>
              <a:rPr lang="en-US" dirty="0"/>
              <a:t>Determine each table’s primary key</a:t>
            </a:r>
          </a:p>
          <a:p>
            <a:pPr eaLnBrk="1" hangingPunct="1">
              <a:lnSpc>
                <a:spcPct val="90000"/>
              </a:lnSpc>
            </a:pPr>
            <a:r>
              <a:rPr lang="en-US" dirty="0"/>
              <a:t>Include a common field in related tables</a:t>
            </a:r>
          </a:p>
          <a:p>
            <a:pPr eaLnBrk="1" hangingPunct="1">
              <a:lnSpc>
                <a:spcPct val="90000"/>
              </a:lnSpc>
            </a:pPr>
            <a:r>
              <a:rPr lang="en-US" dirty="0"/>
              <a:t>Avoid redundant data</a:t>
            </a:r>
          </a:p>
          <a:p>
            <a:pPr eaLnBrk="1" hangingPunct="1">
              <a:lnSpc>
                <a:spcPct val="90000"/>
              </a:lnSpc>
            </a:pPr>
            <a:r>
              <a:rPr lang="en-US" dirty="0"/>
              <a:t>Determine field properties</a:t>
            </a:r>
          </a:p>
        </p:txBody>
      </p:sp>
      <p:sp>
        <p:nvSpPr>
          <p:cNvPr id="4" name="Footer Placeholder 3"/>
          <p:cNvSpPr>
            <a:spLocks noGrp="1"/>
          </p:cNvSpPr>
          <p:nvPr>
            <p:ph type="ftr" sz="quarter" idx="11"/>
          </p:nvPr>
        </p:nvSpPr>
        <p:spPr/>
        <p:txBody>
          <a:bodyPr/>
          <a:lstStyle/>
          <a:p>
            <a:pPr>
              <a:defRPr/>
            </a:pPr>
            <a:r>
              <a:rPr lang="en-US" dirty="0"/>
              <a:t>MIS342</a:t>
            </a:r>
          </a:p>
        </p:txBody>
      </p:sp>
      <p:sp>
        <p:nvSpPr>
          <p:cNvPr id="5" name="Slide Number Placeholder 4"/>
          <p:cNvSpPr>
            <a:spLocks noGrp="1"/>
          </p:cNvSpPr>
          <p:nvPr>
            <p:ph type="sldNum" sz="quarter" idx="12"/>
          </p:nvPr>
        </p:nvSpPr>
        <p:spPr/>
        <p:txBody>
          <a:bodyPr/>
          <a:lstStyle/>
          <a:p>
            <a:pPr>
              <a:defRPr/>
            </a:pPr>
            <a:fld id="{2F008A1A-DA2A-48C4-9BB9-7EB5E6FF801F}" type="slidenum">
              <a:rPr lang="en-US"/>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r>
              <a:rPr lang="en-US" dirty="0"/>
              <a:t>Setting Field Property Guidelines</a:t>
            </a:r>
          </a:p>
        </p:txBody>
      </p:sp>
      <p:sp>
        <p:nvSpPr>
          <p:cNvPr id="8" name="Content Placeholder 7"/>
          <p:cNvSpPr>
            <a:spLocks noGrp="1"/>
          </p:cNvSpPr>
          <p:nvPr>
            <p:ph sz="half" idx="1"/>
          </p:nvPr>
        </p:nvSpPr>
        <p:spPr>
          <a:xfrm>
            <a:off x="1905000" y="1219201"/>
            <a:ext cx="4267200" cy="4906963"/>
          </a:xfrm>
        </p:spPr>
        <p:txBody>
          <a:bodyPr/>
          <a:lstStyle/>
          <a:p>
            <a:r>
              <a:rPr lang="en-US" sz="3200" dirty="0"/>
              <a:t>Name each field, table, and other object</a:t>
            </a:r>
          </a:p>
          <a:p>
            <a:r>
              <a:rPr lang="en-US" sz="3200" dirty="0"/>
              <a:t>Choose an appropriate data type</a:t>
            </a:r>
          </a:p>
          <a:p>
            <a:r>
              <a:rPr lang="en-US" sz="3200" dirty="0"/>
              <a:t>No spaces!</a:t>
            </a:r>
          </a:p>
        </p:txBody>
      </p:sp>
      <p:pic>
        <p:nvPicPr>
          <p:cNvPr id="3" name="Content Placeholder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64540" y="2665720"/>
            <a:ext cx="4998660" cy="3430280"/>
          </a:xfrm>
        </p:spPr>
      </p:pic>
      <p:sp>
        <p:nvSpPr>
          <p:cNvPr id="5" name="Footer Placeholder 4"/>
          <p:cNvSpPr>
            <a:spLocks noGrp="1"/>
          </p:cNvSpPr>
          <p:nvPr>
            <p:ph type="ftr" sz="quarter" idx="11"/>
          </p:nvPr>
        </p:nvSpPr>
        <p:spPr/>
        <p:txBody>
          <a:bodyPr/>
          <a:lstStyle/>
          <a:p>
            <a:r>
              <a:rPr lang="en-US"/>
              <a:t>MIS342</a:t>
            </a:r>
          </a:p>
        </p:txBody>
      </p:sp>
      <p:sp>
        <p:nvSpPr>
          <p:cNvPr id="6" name="Slide Number Placeholder 5"/>
          <p:cNvSpPr>
            <a:spLocks noGrp="1"/>
          </p:cNvSpPr>
          <p:nvPr>
            <p:ph type="sldNum" sz="quarter" idx="12"/>
          </p:nvPr>
        </p:nvSpPr>
        <p:spPr/>
        <p:txBody>
          <a:bodyPr/>
          <a:lstStyle/>
          <a:p>
            <a:fld id="{98069DDC-89E0-4EF9-B819-9BAE06E5F452}"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p:txBody>
          <a:bodyPr/>
          <a:lstStyle/>
          <a:p>
            <a:pPr eaLnBrk="1" hangingPunct="1"/>
            <a:r>
              <a:rPr lang="en-US" sz="4000"/>
              <a:t>Guidelines for Setting Field Properties</a:t>
            </a:r>
          </a:p>
        </p:txBody>
      </p:sp>
      <p:sp>
        <p:nvSpPr>
          <p:cNvPr id="8195" name="Rectangle 3"/>
          <p:cNvSpPr>
            <a:spLocks noGrp="1"/>
          </p:cNvSpPr>
          <p:nvPr>
            <p:ph idx="1"/>
          </p:nvPr>
        </p:nvSpPr>
        <p:spPr/>
        <p:txBody>
          <a:bodyPr>
            <a:normAutofit lnSpcReduction="10000"/>
          </a:bodyPr>
          <a:lstStyle/>
          <a:p>
            <a:pPr eaLnBrk="1" hangingPunct="1">
              <a:lnSpc>
                <a:spcPct val="90000"/>
              </a:lnSpc>
            </a:pPr>
            <a:r>
              <a:rPr lang="en-US"/>
              <a:t>The </a:t>
            </a:r>
            <a:r>
              <a:rPr lang="en-US" b="1"/>
              <a:t>Field Size property </a:t>
            </a:r>
            <a:r>
              <a:rPr lang="en-US"/>
              <a:t>defines a field value’s maximum storage size for Text, Number, and AutoNumber fields only</a:t>
            </a:r>
          </a:p>
          <a:p>
            <a:pPr lvl="1" eaLnBrk="1" hangingPunct="1">
              <a:lnSpc>
                <a:spcPct val="90000"/>
              </a:lnSpc>
            </a:pPr>
            <a:r>
              <a:rPr lang="en-US" sz="3200"/>
              <a:t>Byte</a:t>
            </a:r>
          </a:p>
          <a:p>
            <a:pPr lvl="1" eaLnBrk="1" hangingPunct="1">
              <a:lnSpc>
                <a:spcPct val="90000"/>
              </a:lnSpc>
            </a:pPr>
            <a:r>
              <a:rPr lang="en-US" sz="3200"/>
              <a:t>Integer</a:t>
            </a:r>
          </a:p>
          <a:p>
            <a:pPr lvl="1" eaLnBrk="1" hangingPunct="1">
              <a:lnSpc>
                <a:spcPct val="90000"/>
              </a:lnSpc>
            </a:pPr>
            <a:r>
              <a:rPr lang="en-US" sz="3200"/>
              <a:t>Long Integer</a:t>
            </a:r>
          </a:p>
          <a:p>
            <a:pPr lvl="1" eaLnBrk="1" hangingPunct="1">
              <a:lnSpc>
                <a:spcPct val="90000"/>
              </a:lnSpc>
            </a:pPr>
            <a:r>
              <a:rPr lang="en-US" sz="3200"/>
              <a:t>Single</a:t>
            </a:r>
          </a:p>
          <a:p>
            <a:pPr lvl="1" eaLnBrk="1" hangingPunct="1">
              <a:lnSpc>
                <a:spcPct val="90000"/>
              </a:lnSpc>
            </a:pPr>
            <a:r>
              <a:rPr lang="en-US" sz="3200"/>
              <a:t>Double</a:t>
            </a:r>
          </a:p>
          <a:p>
            <a:pPr lvl="1" eaLnBrk="1" hangingPunct="1">
              <a:lnSpc>
                <a:spcPct val="90000"/>
              </a:lnSpc>
            </a:pPr>
            <a:r>
              <a:rPr lang="en-US" sz="3200"/>
              <a:t>Replication ID</a:t>
            </a:r>
          </a:p>
          <a:p>
            <a:pPr lvl="1" eaLnBrk="1" hangingPunct="1">
              <a:lnSpc>
                <a:spcPct val="90000"/>
              </a:lnSpc>
            </a:pPr>
            <a:r>
              <a:rPr lang="en-US" sz="3200"/>
              <a:t>Decimal</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74BAFD0C-5987-480D-8022-56512E57C015}" type="slidenum">
              <a:rPr lang="en-US"/>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a:lstStyle/>
          <a:p>
            <a:pPr eaLnBrk="1" hangingPunct="1"/>
            <a:r>
              <a:rPr lang="en-US" sz="4000" dirty="0"/>
              <a:t>Changing the Format of a Field </a:t>
            </a:r>
            <a:br>
              <a:rPr lang="en-US" sz="4000" dirty="0"/>
            </a:br>
            <a:r>
              <a:rPr lang="en-US" sz="4000" dirty="0"/>
              <a:t>in Datasheet View</a:t>
            </a:r>
          </a:p>
        </p:txBody>
      </p:sp>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286000" y="1524000"/>
            <a:ext cx="8001001" cy="1935386"/>
          </a:xfrm>
        </p:spPr>
      </p:pic>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286001" y="3733800"/>
            <a:ext cx="7875381" cy="1905000"/>
          </a:xfrm>
        </p:spPr>
      </p:pic>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844FA4EC-48E7-4F14-84E8-A932FF1AC08D}" type="slidenum">
              <a:rPr lang="en-US"/>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p:txBody>
          <a:bodyPr/>
          <a:lstStyle/>
          <a:p>
            <a:pPr eaLnBrk="1" hangingPunct="1"/>
            <a:r>
              <a:rPr lang="en-US"/>
              <a:t>Creating a Table in Design View</a:t>
            </a:r>
          </a:p>
        </p:txBody>
      </p:sp>
      <p:sp>
        <p:nvSpPr>
          <p:cNvPr id="2" name="Content Placeholder 1"/>
          <p:cNvSpPr>
            <a:spLocks noGrp="1"/>
          </p:cNvSpPr>
          <p:nvPr>
            <p:ph idx="1"/>
          </p:nvPr>
        </p:nvSpPr>
        <p:spPr/>
        <p:txBody>
          <a:bodyPr/>
          <a:lstStyle/>
          <a:p>
            <a:r>
              <a:rPr lang="en-US" dirty="0"/>
              <a:t>Creating a table in Design view involves entering the field names and defining the properties for the fields, specifying the primary key, and saving the table structure</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AD3EB6EF-2643-4AC9-8E0B-47A95BC1D4AE}" type="slidenum">
              <a:rPr lang="en-US"/>
              <a:pPr>
                <a:defRPr/>
              </a:pPr>
              <a:t>9</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4292" y="3733800"/>
            <a:ext cx="6963415" cy="202439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1037</Words>
  <Application>Microsoft Office PowerPoint</Application>
  <PresentationFormat>Widescreen</PresentationFormat>
  <Paragraphs>180</Paragraphs>
  <Slides>36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Times New Roman</vt:lpstr>
      <vt:lpstr>Office Theme</vt:lpstr>
      <vt:lpstr> Assignment 2  Building a Database and Defining Table Relationships</vt:lpstr>
      <vt:lpstr>Objectives</vt:lpstr>
      <vt:lpstr>Objectives</vt:lpstr>
      <vt:lpstr>Table Window in Design View</vt:lpstr>
      <vt:lpstr>Guidelines for Designing Databases</vt:lpstr>
      <vt:lpstr>Setting Field Property Guidelines</vt:lpstr>
      <vt:lpstr>Guidelines for Setting Field Properties</vt:lpstr>
      <vt:lpstr>Changing the Format of a Field  in Datasheet View</vt:lpstr>
      <vt:lpstr>Creating a Table in Design View</vt:lpstr>
      <vt:lpstr>Defining a Field in Design View</vt:lpstr>
      <vt:lpstr>Defining a Field in Design View</vt:lpstr>
      <vt:lpstr>Specifying the Primary Key  in Design View</vt:lpstr>
      <vt:lpstr>Specifying the Primary Key  in Design View</vt:lpstr>
      <vt:lpstr>Moving a Field</vt:lpstr>
      <vt:lpstr>Adding a Field  Between Two Existing Fields</vt:lpstr>
      <vt:lpstr>Adding a Field  Between Two Existing Fields</vt:lpstr>
      <vt:lpstr>Table Relationship</vt:lpstr>
      <vt:lpstr>Importing Data from an Excel Worksheet</vt:lpstr>
      <vt:lpstr>Importing Data from an Excel Worksheet</vt:lpstr>
      <vt:lpstr>Importing Data from an Excel Worksheet</vt:lpstr>
      <vt:lpstr>Importing Data from an Excel Worksheet</vt:lpstr>
      <vt:lpstr>Creating a Table by Importing an Existing Table Structure</vt:lpstr>
      <vt:lpstr>Creating a Table by Importing an Existing Table Structure</vt:lpstr>
      <vt:lpstr>Adding Fields to a Table Using  the Data Type Gallery</vt:lpstr>
      <vt:lpstr>Adding Fields to a Table Using  the Data Type Gallery</vt:lpstr>
      <vt:lpstr>Deleting a Field from a Table Structure</vt:lpstr>
      <vt:lpstr>Deleting a Field from a Table Structure</vt:lpstr>
      <vt:lpstr>Adding Data to a Table  by Importing a Text File</vt:lpstr>
      <vt:lpstr>Adding Data to a Table  by Importing a Text File</vt:lpstr>
      <vt:lpstr>Defining Table Relationships</vt:lpstr>
      <vt:lpstr>Defining Table Relationships</vt:lpstr>
      <vt:lpstr>Defining Table Relationships</vt:lpstr>
      <vt:lpstr>Defining Table Relationships</vt:lpstr>
      <vt:lpstr>Defining Table Relationships</vt:lpstr>
      <vt:lpstr>Defining Table Relationships</vt:lpstr>
      <vt:lpstr>Defining Table Relationships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2017-08-07T14:37:45Z</dcterms:created>
  <dcterms:modified xsi:type="dcterms:W3CDTF">2017-08-17T19:00:08Z</dcterms:modified>
</cp:coreProperties>
</file>