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38"/>
  </p:notesMasterIdLst>
  <p:sldIdLst>
    <p:sldId id="258" r:id="rId2"/>
    <p:sldId id="289" r:id="rId3"/>
    <p:sldId id="301" r:id="rId4"/>
    <p:sldId id="334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35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3399"/>
    <a:srgbClr val="FFFF00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82" autoAdjust="0"/>
  </p:normalViewPr>
  <p:slideViewPr>
    <p:cSldViewPr>
      <p:cViewPr varScale="1">
        <p:scale>
          <a:sx n="56" d="100"/>
          <a:sy n="56" d="100"/>
        </p:scale>
        <p:origin x="10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9C3FFE2-9891-49EC-AB67-97483728C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86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B4572-E577-4A88-8037-6B33AD3BF762}" type="slidenum">
              <a:rPr lang="en-US"/>
              <a:pPr/>
              <a:t>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60D1-971F-46E2-B05E-9B571F4C1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360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04A0D-29BB-453C-8C9C-D0BD32659B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9B1E0-087C-4650-823D-50CD06E9DB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12192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2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ECA56-16F0-484B-9A4F-DDCF11899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8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F2537-1AA5-49D2-B201-39DA3232CA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17523-0F26-4B99-B24A-F56D15296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AEDD-CB00-474C-BCA1-D6BEE4E98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B9B93-8FF3-472D-926E-3AFE85D36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83A3-9FED-4084-B1E5-82DDC3F279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B53B0-76AF-4BFF-B855-E70837DC7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5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C51D1-0B7D-481C-988E-92FF9F889A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F3E3-2BAA-40F6-9130-4CC2BBE1906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3360D1-971F-46E2-B05E-9B571F4C1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Assignment 3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Querying and Maintaining a Database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Queries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</a:t>
            </a:r>
            <a:r>
              <a:rPr lang="en-US" b="1" dirty="0"/>
              <a:t>Create </a:t>
            </a:r>
            <a:r>
              <a:rPr lang="en-US" dirty="0"/>
              <a:t>tab on the Ribbon</a:t>
            </a:r>
          </a:p>
          <a:p>
            <a:r>
              <a:rPr lang="en-US" dirty="0"/>
              <a:t>In the Other group on the Create tab, click the </a:t>
            </a:r>
            <a:r>
              <a:rPr lang="en-US" b="1" dirty="0"/>
              <a:t>Query Design </a:t>
            </a:r>
            <a:r>
              <a:rPr lang="en-US" dirty="0"/>
              <a:t>button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83B97-44EF-42A8-B05F-21C72501270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3048000"/>
            <a:ext cx="6957317" cy="23353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Queries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2391265"/>
            <a:ext cx="6958496" cy="32200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84A4C-3FCE-4E57-8F2D-EC007E2000B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Updating Data Using a Query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can update the data in a table using a query datasheet</a:t>
            </a:r>
          </a:p>
          <a:p>
            <a:r>
              <a:rPr lang="en-US"/>
              <a:t>After updating the query, close the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8839B-E748-481E-82A2-132400F58C8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Multitable Query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multitable</a:t>
            </a:r>
            <a:r>
              <a:rPr lang="en-US" dirty="0"/>
              <a:t> query is a query based on more than one table</a:t>
            </a:r>
          </a:p>
          <a:p>
            <a:r>
              <a:rPr lang="en-US" dirty="0"/>
              <a:t>If you want to create a query that retrieves data from multiple tables, the tables must have a common field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A8DA1-F043-498C-9407-A1B39ABED16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3177784"/>
            <a:ext cx="6221857" cy="30318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Data in a Query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Sorting </a:t>
            </a:r>
            <a:r>
              <a:rPr lang="en-US" dirty="0"/>
              <a:t>is the process of rearranging records in a specified order or sequence</a:t>
            </a:r>
          </a:p>
          <a:p>
            <a:r>
              <a:rPr lang="en-US" dirty="0"/>
              <a:t>To sort records, you must select the </a:t>
            </a:r>
            <a:r>
              <a:rPr lang="en-US" b="1" dirty="0"/>
              <a:t>sort field</a:t>
            </a:r>
            <a:r>
              <a:rPr lang="en-US" dirty="0"/>
              <a:t>, which is the field used to determine the order of records in the datasheet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CB40-315C-4DE2-BAA5-C33ED5B9DD3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3810001"/>
            <a:ext cx="6957317" cy="17439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AutoFilter to Sort Data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AutoFilter </a:t>
            </a:r>
            <a:r>
              <a:rPr lang="en-US" dirty="0"/>
              <a:t>feature enables you to quickly sort and display field values in various ways</a:t>
            </a:r>
          </a:p>
          <a:p>
            <a:r>
              <a:rPr lang="en-US" dirty="0"/>
              <a:t>Clicking the arrow in a column heading displays the AutoFilter menu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0AC93-D86A-4C25-8F22-EC46E34F6D4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276600"/>
            <a:ext cx="6957317" cy="29451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a Query Datasheet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981200" y="1189038"/>
            <a:ext cx="8305800" cy="490696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In the query datasheet, click the arrow on the column heading for the field you want to sort</a:t>
            </a:r>
          </a:p>
          <a:p>
            <a:r>
              <a:rPr lang="en-US" sz="2200" dirty="0"/>
              <a:t>In the menu that opens, click Sort A to Z for an ascending sort, or click Sort Z to A for a descending sort</a:t>
            </a:r>
          </a:p>
          <a:p>
            <a:pPr marL="0" indent="0">
              <a:buNone/>
            </a:pPr>
            <a:r>
              <a:rPr lang="en-US" sz="2200" i="1" dirty="0"/>
              <a:t>or</a:t>
            </a:r>
          </a:p>
          <a:p>
            <a:r>
              <a:rPr lang="en-US" sz="2200" dirty="0"/>
              <a:t>In the query datasheet, select the column or adjacent columns on which you want to sort</a:t>
            </a:r>
          </a:p>
          <a:p>
            <a:r>
              <a:rPr lang="en-US" sz="2200" dirty="0"/>
              <a:t>In the Sort &amp; Filter group on the Home tab, click the Ascending button or the Descending button</a:t>
            </a:r>
          </a:p>
          <a:p>
            <a:pPr marL="0" indent="0">
              <a:buNone/>
            </a:pPr>
            <a:r>
              <a:rPr lang="en-US" sz="2200" i="1" dirty="0"/>
              <a:t>or</a:t>
            </a:r>
          </a:p>
          <a:p>
            <a:r>
              <a:rPr lang="en-US" sz="2200" dirty="0"/>
              <a:t>In Design view, position the fields serving as sort fields from left to right</a:t>
            </a:r>
          </a:p>
          <a:p>
            <a:r>
              <a:rPr lang="en-US" sz="2200" dirty="0"/>
              <a:t>Click the right side of the Sort box for the field you want to sort, and then click Ascending or Descending for the sort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BEA8-2589-44D7-96A0-6AF7599BBD77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a Query Datasheet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3263364"/>
            <a:ext cx="6958496" cy="14758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7B91F-31FB-45DC-81FB-55F95E5749BD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Filter By Selection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</a:t>
            </a:r>
            <a:r>
              <a:rPr lang="en-US" b="1"/>
              <a:t>filter </a:t>
            </a:r>
            <a:r>
              <a:rPr lang="en-US"/>
              <a:t>is a set of restrictions you place on the records in an open datasheet or form to </a:t>
            </a:r>
            <a:r>
              <a:rPr lang="en-US" i="1"/>
              <a:t>temporarily </a:t>
            </a:r>
            <a:r>
              <a:rPr lang="en-US"/>
              <a:t>isolate a subset of the records</a:t>
            </a:r>
          </a:p>
          <a:p>
            <a:pPr>
              <a:lnSpc>
                <a:spcPct val="90000"/>
              </a:lnSpc>
            </a:pPr>
            <a:r>
              <a:rPr lang="en-US"/>
              <a:t>In the datasheet or form, select part of the field value that will be the basis for the filter; or, if the filter will be based on the entire field value, click anywhere within the field value</a:t>
            </a:r>
          </a:p>
          <a:p>
            <a:pPr>
              <a:lnSpc>
                <a:spcPct val="90000"/>
              </a:lnSpc>
            </a:pPr>
            <a:r>
              <a:rPr lang="en-US"/>
              <a:t>In the Sort &amp; Filter group on the Home tab, click the Selection button, and then click the type of filter you want to apply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63580-E4DC-4C8D-9128-9ACCBCCE90B7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Filter By Selection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2665702"/>
            <a:ext cx="6958496" cy="26711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8C3C4-71CD-4E36-A55C-13B2279FAC63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Find, modify, and delete records in a table</a:t>
            </a:r>
          </a:p>
          <a:p>
            <a:r>
              <a:rPr lang="en-US" dirty="0"/>
              <a:t>Use the Query window in Design view</a:t>
            </a:r>
          </a:p>
          <a:p>
            <a:r>
              <a:rPr lang="en-US" dirty="0"/>
              <a:t>Create, run, and save queries</a:t>
            </a:r>
          </a:p>
          <a:p>
            <a:r>
              <a:rPr lang="en-US" dirty="0"/>
              <a:t>Update data using a query datasheet</a:t>
            </a:r>
          </a:p>
          <a:p>
            <a:r>
              <a:rPr lang="en-US" dirty="0"/>
              <a:t>Create a query based on multiple tables</a:t>
            </a:r>
          </a:p>
          <a:p>
            <a:r>
              <a:rPr lang="en-US" dirty="0"/>
              <a:t>Sort data in a query</a:t>
            </a:r>
          </a:p>
          <a:p>
            <a:r>
              <a:rPr lang="en-US" dirty="0"/>
              <a:t>Filter data in a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9209-8AFC-4BDC-93FC-FF1B5E5AC99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Criteria in Queries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65424"/>
            <a:ext cx="4572001" cy="439717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81529"/>
            <a:ext cx="4495800" cy="47412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ECA56-16F0-484B-9A4F-DDCF11899B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7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Defining Record Selection Criteria </a:t>
            </a:r>
            <a:br>
              <a:rPr lang="en-US" sz="4000"/>
            </a:br>
            <a:r>
              <a:rPr lang="en-US" sz="4000"/>
              <a:t>for Queries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you can display selected fields from a database in a query datasheet, you can display selected records</a:t>
            </a:r>
          </a:p>
          <a:p>
            <a:r>
              <a:rPr lang="en-US" dirty="0"/>
              <a:t>To tell Access which records you want to select, you must specify a condition as part of the query</a:t>
            </a:r>
          </a:p>
          <a:p>
            <a:r>
              <a:rPr lang="en-US" dirty="0"/>
              <a:t>A condition usually includes a comparison operator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57731-DBF9-4C37-9CF5-54BD3481813F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Defining Record Selection Criteria </a:t>
            </a:r>
            <a:br>
              <a:rPr lang="en-US" sz="4000"/>
            </a:br>
            <a:r>
              <a:rPr lang="en-US" sz="4000"/>
              <a:t>for Queries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2848660"/>
            <a:ext cx="6958496" cy="23052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CF288-FDCD-40CC-B526-12A4A7D7462E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an Exact Match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b="1" dirty="0"/>
              <a:t>exact match</a:t>
            </a:r>
            <a:r>
              <a:rPr lang="en-US" dirty="0"/>
              <a:t>, the value in the specified field must match the condition exactly in order for the record to be included in the query results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2FBA2-5E07-40C4-8FF8-FED5F62BA6A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42" y="2685098"/>
            <a:ext cx="6957317" cy="14878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Changing a Datasheet’s Appearance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change the characteristics of a datasheet, including the font type and size of text in the datasheet, to improve its appearance or readability</a:t>
            </a:r>
          </a:p>
          <a:p>
            <a:r>
              <a:rPr lang="en-US" dirty="0"/>
              <a:t>A </a:t>
            </a:r>
            <a:r>
              <a:rPr lang="en-US" b="1" dirty="0"/>
              <a:t>theme </a:t>
            </a:r>
            <a:r>
              <a:rPr lang="en-US" dirty="0"/>
              <a:t>is a predefined set of formats including colors, fonts, and other effects that enhance an object’s appearance and usability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9C169-3EF2-4FD9-8998-BB9699C826B1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Changing a Datasheet’s Appearance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2702293"/>
            <a:ext cx="6958496" cy="25980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662F-A14C-45E7-8256-03C65FA04817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Using a Comparison Operator </a:t>
            </a:r>
            <a:br>
              <a:rPr lang="en-US" sz="4000"/>
            </a:br>
            <a:r>
              <a:rPr lang="en-US" sz="4000"/>
              <a:t>to Match a Range of Values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3177984"/>
            <a:ext cx="6958496" cy="16466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24A12-86FA-4DDB-B995-B5E55F2E6A3E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Defining Multiple Selection Criteria</a:t>
            </a:r>
            <a:br>
              <a:rPr lang="en-US" sz="4000"/>
            </a:br>
            <a:r>
              <a:rPr lang="en-US" sz="4000"/>
              <a:t>for Queries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conditions require you to use </a:t>
            </a:r>
            <a:r>
              <a:rPr lang="en-US" b="1" dirty="0"/>
              <a:t>logical operators </a:t>
            </a:r>
            <a:r>
              <a:rPr lang="en-US" dirty="0"/>
              <a:t>to combine two or more conditions</a:t>
            </a:r>
          </a:p>
          <a:p>
            <a:pPr lvl="1"/>
            <a:r>
              <a:rPr lang="en-US" dirty="0"/>
              <a:t>Use the </a:t>
            </a:r>
            <a:r>
              <a:rPr lang="en-US" b="1" dirty="0"/>
              <a:t>And logical operator</a:t>
            </a:r>
            <a:r>
              <a:rPr lang="en-US" dirty="0"/>
              <a:t> when you want a record selected only if two or more conditions are met</a:t>
            </a:r>
            <a:endParaRPr lang="en-US" b="1" dirty="0"/>
          </a:p>
          <a:p>
            <a:pPr lvl="1"/>
            <a:r>
              <a:rPr lang="en-US" dirty="0"/>
              <a:t>Use the </a:t>
            </a:r>
            <a:r>
              <a:rPr lang="en-US" b="1" dirty="0"/>
              <a:t>Or logical operator </a:t>
            </a:r>
            <a:r>
              <a:rPr lang="en-US" dirty="0"/>
              <a:t>when you place conditions in different Criteria rows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9CCC0-0B20-4849-AE88-2B59936F472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11466"/>
            <a:ext cx="3657600" cy="19312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Multiple Selection Criteria</a:t>
            </a:r>
            <a:br>
              <a:rPr lang="en-US" sz="4000" dirty="0"/>
            </a:br>
            <a:r>
              <a:rPr lang="en-US" sz="4000" dirty="0"/>
              <a:t>for Queries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3260315"/>
            <a:ext cx="6958496" cy="148195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397CB-D232-46B8-80DD-87A7FA823C29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Calculated Field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1981200" y="1143001"/>
            <a:ext cx="83058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Create query to perform calculations, instead of storing data</a:t>
            </a:r>
          </a:p>
          <a:p>
            <a:r>
              <a:rPr lang="en-US" sz="2300" dirty="0"/>
              <a:t>Calculation consists of an </a:t>
            </a:r>
            <a:r>
              <a:rPr lang="en-US" sz="2300" b="1" dirty="0"/>
              <a:t>expression </a:t>
            </a:r>
            <a:r>
              <a:rPr lang="en-US" sz="2300" dirty="0"/>
              <a:t>containing a combination of database fields, constants, and operators</a:t>
            </a:r>
          </a:p>
          <a:p>
            <a:pPr lvl="1">
              <a:lnSpc>
                <a:spcPct val="90000"/>
              </a:lnSpc>
            </a:pPr>
            <a:r>
              <a:rPr lang="en-US" sz="2300" b="1" dirty="0"/>
              <a:t>Expression Builder </a:t>
            </a:r>
            <a:r>
              <a:rPr lang="en-US" sz="2300" dirty="0"/>
              <a:t>is an Access tool that makes it easy for you to create an expression</a:t>
            </a:r>
            <a:endParaRPr lang="en-US" sz="2300" b="1" dirty="0"/>
          </a:p>
          <a:p>
            <a:r>
              <a:rPr lang="en-US" sz="2300" dirty="0"/>
              <a:t>Open the query in Design view</a:t>
            </a:r>
          </a:p>
          <a:p>
            <a:r>
              <a:rPr lang="en-US" sz="2300" dirty="0"/>
              <a:t>In the design grid, click the Field box in which you want to create an expression</a:t>
            </a:r>
          </a:p>
          <a:p>
            <a:r>
              <a:rPr lang="en-US" sz="2300" dirty="0"/>
              <a:t>In the Query Setup group on the Design tab, click the Builder button</a:t>
            </a:r>
          </a:p>
          <a:p>
            <a:r>
              <a:rPr lang="en-US" sz="2300" dirty="0"/>
              <a:t>Use the expression elements and common operators to build the expression, or type the expression directly in the expression box</a:t>
            </a:r>
          </a:p>
          <a:p>
            <a:r>
              <a:rPr lang="en-US" sz="2300" dirty="0"/>
              <a:t>Click the OK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271A-1DDA-4444-9509-AE9F10105905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Specify an exact match condition in a query</a:t>
            </a:r>
          </a:p>
          <a:p>
            <a:pPr>
              <a:lnSpc>
                <a:spcPct val="90000"/>
              </a:lnSpc>
            </a:pPr>
            <a:r>
              <a:rPr lang="en-US" dirty="0"/>
              <a:t>Change the font size and alternate row color in a datasheet</a:t>
            </a:r>
          </a:p>
          <a:p>
            <a:pPr>
              <a:lnSpc>
                <a:spcPct val="90000"/>
              </a:lnSpc>
            </a:pPr>
            <a:r>
              <a:rPr lang="en-US" dirty="0"/>
              <a:t>Use a comparison operator in a query to match a range of values</a:t>
            </a:r>
          </a:p>
          <a:p>
            <a:pPr>
              <a:lnSpc>
                <a:spcPct val="90000"/>
              </a:lnSpc>
            </a:pPr>
            <a:r>
              <a:rPr lang="en-US" dirty="0"/>
              <a:t>Use the And </a:t>
            </a:r>
            <a:r>
              <a:rPr lang="en-US" dirty="0" err="1"/>
              <a:t>and</a:t>
            </a:r>
            <a:r>
              <a:rPr lang="en-US" dirty="0"/>
              <a:t> Or logical operators in queries</a:t>
            </a:r>
          </a:p>
          <a:p>
            <a:pPr>
              <a:lnSpc>
                <a:spcPct val="90000"/>
              </a:lnSpc>
            </a:pPr>
            <a:r>
              <a:rPr lang="en-US" dirty="0"/>
              <a:t>Create and format a calculated field in a query</a:t>
            </a:r>
          </a:p>
          <a:p>
            <a:pPr>
              <a:lnSpc>
                <a:spcPct val="90000"/>
              </a:lnSpc>
            </a:pPr>
            <a:r>
              <a:rPr lang="en-US" dirty="0"/>
              <a:t>Perform calculations in a query using aggregate functions and record group calculations</a:t>
            </a:r>
          </a:p>
          <a:p>
            <a:pPr>
              <a:lnSpc>
                <a:spcPct val="90000"/>
              </a:lnSpc>
            </a:pPr>
            <a:r>
              <a:rPr lang="en-US" dirty="0"/>
              <a:t>Change the display of database objects in the Navigation Pane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C240E-24ED-4C7C-8AD8-183B27CD105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Calculated Field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2543730"/>
            <a:ext cx="6958496" cy="29151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2F3EA-F087-4F77-9B55-03648782C911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a Calculated Field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specify a particular format for a calculated field by modifying its properties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1610E-157E-4CCC-B08F-1A897D2376A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819401"/>
            <a:ext cx="6957317" cy="323170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Aggregate Functions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Aggregate functions </a:t>
            </a:r>
            <a:r>
              <a:rPr lang="en-US" dirty="0"/>
              <a:t>perform arithmetic operations on selected records in a database</a:t>
            </a:r>
          </a:p>
          <a:p>
            <a:r>
              <a:rPr lang="en-US" dirty="0"/>
              <a:t>To quickly perform a calculation using an aggregate function in a table or query datasheet, use the Totals button in the Records group on the Home tab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75C0-623F-41CD-A856-182B424BC1F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6957317" cy="225609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Aggregate Functions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2394314"/>
            <a:ext cx="6958496" cy="32139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0AD85-FB58-4A7D-974F-D62F8ADC5AFD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Creating Queries </a:t>
            </a:r>
            <a:br>
              <a:rPr lang="en-US" sz="4000"/>
            </a:br>
            <a:r>
              <a:rPr lang="en-US" sz="4000"/>
              <a:t>with Aggregate Functions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functions operate on the records that meet a query’s selection criteria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B3B9B-0BD8-4BDE-8328-C40A9497C62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42" y="2736927"/>
            <a:ext cx="6957317" cy="13841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Using Record Group Calculations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Group By operator </a:t>
            </a:r>
            <a:r>
              <a:rPr lang="en-US" dirty="0"/>
              <a:t>divides the selected records into groups based on the values in the specified field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29AA-520F-4639-A1E0-55AD7CBA3FF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67" y="2667000"/>
            <a:ext cx="6957317" cy="265853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Working with the Navigation Pane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Navigation Pane is the main area for working with the objects in a database</a:t>
            </a:r>
          </a:p>
          <a:p>
            <a:r>
              <a:rPr lang="en-US" dirty="0"/>
              <a:t>The Navigation Pane divides database objects into categories, and each category contains groups</a:t>
            </a:r>
          </a:p>
          <a:p>
            <a:pPr lvl="1"/>
            <a:r>
              <a:rPr lang="en-US" b="1" dirty="0"/>
              <a:t>Object Type</a:t>
            </a:r>
          </a:p>
          <a:p>
            <a:pPr lvl="1"/>
            <a:r>
              <a:rPr lang="en-US" b="1" dirty="0"/>
              <a:t>All Access Objects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257D1-677F-45EA-BF28-1702B803D80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68429"/>
            <a:ext cx="5964680" cy="21537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by Design View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40363"/>
            <a:ext cx="4419600" cy="470248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1"/>
            <a:ext cx="4473992" cy="46901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ECA56-16F0-484B-9A4F-DDCF11899B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Updating a Database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Updating</a:t>
            </a:r>
            <a:r>
              <a:rPr lang="en-US" dirty="0"/>
              <a:t>, or </a:t>
            </a:r>
            <a:r>
              <a:rPr lang="en-US" b="1" dirty="0"/>
              <a:t>maintaining</a:t>
            </a:r>
            <a:r>
              <a:rPr lang="en-US" dirty="0"/>
              <a:t>, a database is the process of adding, modifying, and deleting records in database tables to keep them current and accurate</a:t>
            </a:r>
          </a:p>
          <a:p>
            <a:pPr lvl="1"/>
            <a:r>
              <a:rPr lang="en-US" dirty="0"/>
              <a:t>Navigation mode</a:t>
            </a:r>
          </a:p>
          <a:p>
            <a:pPr lvl="1"/>
            <a:r>
              <a:rPr lang="en-US" dirty="0"/>
              <a:t>Editing mode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228D-E9AD-4CAD-8066-F1858A4A5FCB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706334"/>
            <a:ext cx="5612259" cy="2552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Data in a Table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Find command </a:t>
            </a:r>
            <a:r>
              <a:rPr lang="en-US" dirty="0"/>
              <a:t>allows you to search a table or query datasheet, or a form, to locate a specific field value or part of a field value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85C56-4EC9-4A14-8923-91C3AC28BADE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17" y="2971800"/>
            <a:ext cx="6957317" cy="20792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Deleting a Record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table open in Datasheet view, click the row selector for the record you want to delete</a:t>
            </a:r>
          </a:p>
          <a:p>
            <a:r>
              <a:rPr lang="en-US" dirty="0"/>
              <a:t>In the Records group on the Home tab, click the Delete button (or right-click the row selector for the record, and then click Delete Record on the shortcut menu)</a:t>
            </a:r>
          </a:p>
          <a:p>
            <a:r>
              <a:rPr lang="en-US" dirty="0"/>
              <a:t>In the dialog box asking you to confirm the deletion, click the Yes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3D5BD-A5C5-4DD4-A440-5C287D2468F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Deleting a Record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2" y="2952336"/>
            <a:ext cx="6958496" cy="20979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12E9A-E091-4FA1-8AB5-65CBC59EF8A7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Queries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1981200" y="1143001"/>
            <a:ext cx="83058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Access provides powerful query capabilities that allow you to do the following: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Display selected fields and records from a 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Sort records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 calculations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data for forms, reports, and other queries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Update data in the tables in a database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Find and display data from two or more tables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Query Wizard </a:t>
            </a:r>
            <a:r>
              <a:rPr lang="en-US" dirty="0"/>
              <a:t>uses guided questions to set properties, then creates a query based. May need to be further modified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MIS342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04AA7-21F9-4D8A-B171-82A75B0BF94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</TotalTime>
  <Words>1268</Words>
  <Application>Microsoft Office PowerPoint</Application>
  <PresentationFormat>Widescreen</PresentationFormat>
  <Paragraphs>183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 Assignment 3  Querying and Maintaining a Database</vt:lpstr>
      <vt:lpstr>Objectives</vt:lpstr>
      <vt:lpstr>Objectives</vt:lpstr>
      <vt:lpstr>Query by Design View</vt:lpstr>
      <vt:lpstr>Updating a Database</vt:lpstr>
      <vt:lpstr>Finding Data in a Table</vt:lpstr>
      <vt:lpstr>Deleting a Record</vt:lpstr>
      <vt:lpstr>Deleting a Record</vt:lpstr>
      <vt:lpstr>Introduction to Queries</vt:lpstr>
      <vt:lpstr>Introduction to Queries</vt:lpstr>
      <vt:lpstr>Introduction to Queries</vt:lpstr>
      <vt:lpstr>Updating Data Using a Query</vt:lpstr>
      <vt:lpstr>Creating a Multitable Query</vt:lpstr>
      <vt:lpstr>Sorting Data in a Query</vt:lpstr>
      <vt:lpstr>Using an AutoFilter to Sort Data</vt:lpstr>
      <vt:lpstr>Sorting a Query Datasheet</vt:lpstr>
      <vt:lpstr>Sorting a Query Datasheet</vt:lpstr>
      <vt:lpstr>Using Filter By Selection</vt:lpstr>
      <vt:lpstr>Using Filter By Selection</vt:lpstr>
      <vt:lpstr>Selection Criteria in Queries</vt:lpstr>
      <vt:lpstr>Defining Record Selection Criteria  for Queries</vt:lpstr>
      <vt:lpstr>Defining Record Selection Criteria  for Queries</vt:lpstr>
      <vt:lpstr>Specifying an Exact Match</vt:lpstr>
      <vt:lpstr>Changing a Datasheet’s Appearance</vt:lpstr>
      <vt:lpstr>Changing a Datasheet’s Appearance</vt:lpstr>
      <vt:lpstr>Using a Comparison Operator  to Match a Range of Values</vt:lpstr>
      <vt:lpstr>Defining Multiple Selection Criteria for Queries</vt:lpstr>
      <vt:lpstr>Defining Multiple Selection Criteria for Queries</vt:lpstr>
      <vt:lpstr>Creating a Calculated Field</vt:lpstr>
      <vt:lpstr>Creating a Calculated Field</vt:lpstr>
      <vt:lpstr>Formatting a Calculated Field</vt:lpstr>
      <vt:lpstr>Using Aggregate Functions</vt:lpstr>
      <vt:lpstr>Using Aggregate Functions</vt:lpstr>
      <vt:lpstr>Creating Queries  with Aggregate Functions</vt:lpstr>
      <vt:lpstr>Using Record Group Calculations</vt:lpstr>
      <vt:lpstr>Working with the Navigation Pane</vt:lpstr>
    </vt:vector>
  </TitlesOfParts>
  <Company>Course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Paulson, Patrick G</cp:lastModifiedBy>
  <cp:revision>77</cp:revision>
  <dcterms:created xsi:type="dcterms:W3CDTF">2001-08-29T21:35:42Z</dcterms:created>
  <dcterms:modified xsi:type="dcterms:W3CDTF">2017-08-17T18:59:34Z</dcterms:modified>
</cp:coreProperties>
</file>