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1"/>
  </p:sldMasterIdLst>
  <p:notesMasterIdLst>
    <p:notesMasterId r:id="rId36"/>
  </p:notesMasterIdLst>
  <p:sldIdLst>
    <p:sldId id="258" r:id="rId2"/>
    <p:sldId id="289" r:id="rId3"/>
    <p:sldId id="301" r:id="rId4"/>
    <p:sldId id="331" r:id="rId5"/>
    <p:sldId id="303" r:id="rId6"/>
    <p:sldId id="304" r:id="rId7"/>
    <p:sldId id="305" r:id="rId8"/>
    <p:sldId id="306" r:id="rId9"/>
    <p:sldId id="307" r:id="rId10"/>
    <p:sldId id="308" r:id="rId11"/>
    <p:sldId id="309" r:id="rId12"/>
    <p:sldId id="332" r:id="rId13"/>
    <p:sldId id="310" r:id="rId14"/>
    <p:sldId id="311" r:id="rId15"/>
    <p:sldId id="312" r:id="rId16"/>
    <p:sldId id="329" r:id="rId17"/>
    <p:sldId id="313" r:id="rId18"/>
    <p:sldId id="314" r:id="rId19"/>
    <p:sldId id="315" r:id="rId20"/>
    <p:sldId id="316" r:id="rId21"/>
    <p:sldId id="317" r:id="rId22"/>
    <p:sldId id="333" r:id="rId23"/>
    <p:sldId id="318" r:id="rId24"/>
    <p:sldId id="330" r:id="rId25"/>
    <p:sldId id="319" r:id="rId26"/>
    <p:sldId id="320" r:id="rId27"/>
    <p:sldId id="321" r:id="rId28"/>
    <p:sldId id="322" r:id="rId29"/>
    <p:sldId id="323" r:id="rId30"/>
    <p:sldId id="324" r:id="rId31"/>
    <p:sldId id="325" r:id="rId32"/>
    <p:sldId id="326" r:id="rId33"/>
    <p:sldId id="327" r:id="rId34"/>
    <p:sldId id="32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428"/>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00" autoAdjust="0"/>
  </p:normalViewPr>
  <p:slideViewPr>
    <p:cSldViewPr>
      <p:cViewPr varScale="1">
        <p:scale>
          <a:sx n="103" d="100"/>
          <a:sy n="103" d="100"/>
        </p:scale>
        <p:origin x="87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5EE7950-729B-4274-995C-E9C19B7E4C32}" type="slidenum">
              <a:rPr lang="en-US"/>
              <a:pPr>
                <a:defRPr/>
              </a:pPr>
              <a:t>‹#›</a:t>
            </a:fld>
            <a:endParaRPr lang="en-US"/>
          </a:p>
        </p:txBody>
      </p:sp>
    </p:spTree>
    <p:extLst>
      <p:ext uri="{BB962C8B-B14F-4D97-AF65-F5344CB8AC3E}">
        <p14:creationId xmlns:p14="http://schemas.microsoft.com/office/powerpoint/2010/main" val="3952102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6515E75-586B-49F5-8EC9-8579B2249446}" type="slidenum">
              <a:rPr lang="en-US" smtClean="0"/>
              <a:pPr/>
              <a:t>1</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10/2/2017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3E46CE83-87ED-4129-9153-4AF9E8BE63CF}" type="slidenum">
              <a:rPr lang="en-US" smtClean="0"/>
              <a:pPr>
                <a:defRPr/>
              </a:pPr>
              <a:t>‹#›</a:t>
            </a:fld>
            <a:endParaRPr lang="en-US"/>
          </a:p>
        </p:txBody>
      </p:sp>
    </p:spTree>
    <p:extLst>
      <p:ext uri="{BB962C8B-B14F-4D97-AF65-F5344CB8AC3E}">
        <p14:creationId xmlns:p14="http://schemas.microsoft.com/office/powerpoint/2010/main" val="138387699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10/2/2017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B39C71A5-5947-443A-B42B-AFD7AA3BD36D}" type="slidenum">
              <a:rPr lang="en-US" smtClean="0"/>
              <a:pPr>
                <a:defRPr/>
              </a:pPr>
              <a:t>‹#›</a:t>
            </a:fld>
            <a:endParaRPr lang="en-US"/>
          </a:p>
        </p:txBody>
      </p:sp>
    </p:spTree>
    <p:extLst>
      <p:ext uri="{BB962C8B-B14F-4D97-AF65-F5344CB8AC3E}">
        <p14:creationId xmlns:p14="http://schemas.microsoft.com/office/powerpoint/2010/main" val="341359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10/2/2017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DC6C32BA-B889-40D5-A902-1558693FFCCB}" type="slidenum">
              <a:rPr lang="en-US" smtClean="0"/>
              <a:pPr>
                <a:defRPr/>
              </a:pPr>
              <a:t>‹#›</a:t>
            </a:fld>
            <a:endParaRPr lang="en-US"/>
          </a:p>
        </p:txBody>
      </p:sp>
    </p:spTree>
    <p:extLst>
      <p:ext uri="{BB962C8B-B14F-4D97-AF65-F5344CB8AC3E}">
        <p14:creationId xmlns:p14="http://schemas.microsoft.com/office/powerpoint/2010/main" val="1532017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9797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10/2/2017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DC5009E6-444B-488A-ABCD-16EFCBC2C585}" type="slidenum">
              <a:rPr lang="en-US" smtClean="0"/>
              <a:pPr>
                <a:defRPr/>
              </a:pPr>
              <a:t>‹#›</a:t>
            </a:fld>
            <a:endParaRPr lang="en-US"/>
          </a:p>
        </p:txBody>
      </p:sp>
    </p:spTree>
    <p:extLst>
      <p:ext uri="{BB962C8B-B14F-4D97-AF65-F5344CB8AC3E}">
        <p14:creationId xmlns:p14="http://schemas.microsoft.com/office/powerpoint/2010/main" val="279337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10/2/2017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F77D4D04-5617-4259-B3EA-45175989B884}" type="slidenum">
              <a:rPr lang="en-US" smtClean="0"/>
              <a:pPr>
                <a:defRPr/>
              </a:pPr>
              <a:t>‹#›</a:t>
            </a:fld>
            <a:endParaRPr lang="en-US"/>
          </a:p>
        </p:txBody>
      </p:sp>
    </p:spTree>
    <p:extLst>
      <p:ext uri="{BB962C8B-B14F-4D97-AF65-F5344CB8AC3E}">
        <p14:creationId xmlns:p14="http://schemas.microsoft.com/office/powerpoint/2010/main" val="264656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10/2/2017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45319D45-E854-4445-A7D2-5578FC2881A0}" type="slidenum">
              <a:rPr lang="en-US" smtClean="0"/>
              <a:pPr>
                <a:defRPr/>
              </a:pPr>
              <a:t>‹#›</a:t>
            </a:fld>
            <a:endParaRPr lang="en-US"/>
          </a:p>
        </p:txBody>
      </p:sp>
    </p:spTree>
    <p:extLst>
      <p:ext uri="{BB962C8B-B14F-4D97-AF65-F5344CB8AC3E}">
        <p14:creationId xmlns:p14="http://schemas.microsoft.com/office/powerpoint/2010/main" val="305555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10/2/2017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A06C1A1A-DA59-4FC8-A140-9E917B7BC1A4}" type="slidenum">
              <a:rPr lang="en-US" smtClean="0"/>
              <a:pPr>
                <a:defRPr/>
              </a:pPr>
              <a:t>‹#›</a:t>
            </a:fld>
            <a:endParaRPr lang="en-US"/>
          </a:p>
        </p:txBody>
      </p:sp>
    </p:spTree>
    <p:extLst>
      <p:ext uri="{BB962C8B-B14F-4D97-AF65-F5344CB8AC3E}">
        <p14:creationId xmlns:p14="http://schemas.microsoft.com/office/powerpoint/2010/main" val="347029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10/2/2017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BA148DB-B0C6-4C89-B9CE-7B009A2D2524}" type="slidenum">
              <a:rPr lang="en-US" smtClean="0"/>
              <a:pPr>
                <a:defRPr/>
              </a:pPr>
              <a:t>‹#›</a:t>
            </a:fld>
            <a:endParaRPr lang="en-US"/>
          </a:p>
        </p:txBody>
      </p:sp>
    </p:spTree>
    <p:extLst>
      <p:ext uri="{BB962C8B-B14F-4D97-AF65-F5344CB8AC3E}">
        <p14:creationId xmlns:p14="http://schemas.microsoft.com/office/powerpoint/2010/main" val="17145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10/2/2017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3508045E-1344-4B8A-8D07-B0C5245D21F7}" type="slidenum">
              <a:rPr lang="en-US" smtClean="0"/>
              <a:pPr>
                <a:defRPr/>
              </a:pPr>
              <a:t>‹#›</a:t>
            </a:fld>
            <a:endParaRPr lang="en-US"/>
          </a:p>
        </p:txBody>
      </p:sp>
    </p:spTree>
    <p:extLst>
      <p:ext uri="{BB962C8B-B14F-4D97-AF65-F5344CB8AC3E}">
        <p14:creationId xmlns:p14="http://schemas.microsoft.com/office/powerpoint/2010/main" val="426634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10/2/2017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29F0CEEF-0BFC-4538-96E1-5A079FB936DF}" type="slidenum">
              <a:rPr lang="en-US" smtClean="0"/>
              <a:pPr>
                <a:defRPr/>
              </a:pPr>
              <a:t>‹#›</a:t>
            </a:fld>
            <a:endParaRPr lang="en-US"/>
          </a:p>
        </p:txBody>
      </p:sp>
    </p:spTree>
    <p:extLst>
      <p:ext uri="{BB962C8B-B14F-4D97-AF65-F5344CB8AC3E}">
        <p14:creationId xmlns:p14="http://schemas.microsoft.com/office/powerpoint/2010/main" val="37869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10/2/2017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68B24CCD-2E94-4706-9B38-EB0F1D8A51C8}" type="slidenum">
              <a:rPr lang="en-US" smtClean="0"/>
              <a:pPr>
                <a:defRPr/>
              </a:pPr>
              <a:t>‹#›</a:t>
            </a:fld>
            <a:endParaRPr lang="en-US"/>
          </a:p>
        </p:txBody>
      </p:sp>
    </p:spTree>
    <p:extLst>
      <p:ext uri="{BB962C8B-B14F-4D97-AF65-F5344CB8AC3E}">
        <p14:creationId xmlns:p14="http://schemas.microsoft.com/office/powerpoint/2010/main" val="143638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E46CE83-87ED-4129-9153-4AF9E8BE63CF}" type="slidenum">
              <a:rPr lang="en-US" smtClean="0"/>
              <a:pPr>
                <a:defRPr/>
              </a:pPr>
              <a:t>‹#›</a:t>
            </a:fld>
            <a:endParaRPr lang="en-US"/>
          </a:p>
        </p:txBody>
      </p:sp>
    </p:spTree>
    <p:extLst>
      <p:ext uri="{BB962C8B-B14F-4D97-AF65-F5344CB8AC3E}">
        <p14:creationId xmlns:p14="http://schemas.microsoft.com/office/powerpoint/2010/main" val="12872458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5</a:t>
            </a:r>
            <a:br>
              <a:rPr lang="en-US" sz="4000" dirty="0"/>
            </a:br>
            <a:br>
              <a:rPr lang="en-US" sz="4000" dirty="0"/>
            </a:br>
            <a:r>
              <a:rPr lang="en-US" sz="4000" dirty="0"/>
              <a:t>Advanced Queries and Enhanced Table 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p:nvPr>
        </p:nvSpPr>
        <p:spPr/>
        <p:txBody>
          <a:bodyPr/>
          <a:lstStyle/>
          <a:p>
            <a:r>
              <a:rPr lang="en-US"/>
              <a:t>Creating a Parameter Query</a:t>
            </a:r>
          </a:p>
        </p:txBody>
      </p:sp>
      <p:sp>
        <p:nvSpPr>
          <p:cNvPr id="12293" name="Rectangle 3"/>
          <p:cNvSpPr>
            <a:spLocks noGrp="1"/>
          </p:cNvSpPr>
          <p:nvPr>
            <p:ph idx="1"/>
          </p:nvPr>
        </p:nvSpPr>
        <p:spPr/>
        <p:txBody>
          <a:bodyPr/>
          <a:lstStyle/>
          <a:p>
            <a:r>
              <a:rPr lang="en-US" dirty="0"/>
              <a:t>A parameter query displays a dialog box that prompts the user to enter criteria when the query is run</a:t>
            </a:r>
          </a:p>
          <a:p>
            <a:r>
              <a:rPr lang="en-US" dirty="0"/>
              <a:t>In Design View, create a select query that includes all fields to appear in the query results. Choose the sort fields and set other field criteria that will not change</a:t>
            </a:r>
          </a:p>
          <a:p>
            <a:r>
              <a:rPr lang="en-US" dirty="0"/>
              <a:t>For fields which will change when the query runs, type a ‘prompt’  in the criteria box, enclosed in </a:t>
            </a:r>
            <a:r>
              <a:rPr lang="en-US" b="1" dirty="0">
                <a:solidFill>
                  <a:srgbClr val="FF0000"/>
                </a:solidFill>
              </a:rPr>
              <a:t>square brackets  </a:t>
            </a:r>
            <a:br>
              <a:rPr lang="en-US" dirty="0"/>
            </a:br>
            <a:r>
              <a:rPr lang="en-US" dirty="0"/>
              <a:t>  </a:t>
            </a:r>
            <a:r>
              <a:rPr lang="en-US" b="1" dirty="0"/>
              <a:t>[prompt goes here]</a:t>
            </a:r>
          </a:p>
          <a:p>
            <a:r>
              <a:rPr lang="en-US" b="1" dirty="0"/>
              <a:t>Saves time by creating one query that replaces many</a:t>
            </a:r>
          </a:p>
        </p:txBody>
      </p:sp>
      <p:sp>
        <p:nvSpPr>
          <p:cNvPr id="4" name="Footer Placeholder 3"/>
          <p:cNvSpPr>
            <a:spLocks noGrp="1"/>
          </p:cNvSpPr>
          <p:nvPr>
            <p:ph type="ftr" sz="quarter" idx="11"/>
          </p:nvPr>
        </p:nvSpPr>
        <p:spPr/>
        <p:txBody>
          <a:bodyPr/>
          <a:lstStyle/>
          <a:p>
            <a:r>
              <a:rPr lang="en-US"/>
              <a:t>MIS342</a:t>
            </a:r>
          </a:p>
        </p:txBody>
      </p:sp>
      <p:sp>
        <p:nvSpPr>
          <p:cNvPr id="5" name="Slide Number Placeholder 4"/>
          <p:cNvSpPr>
            <a:spLocks noGrp="1"/>
          </p:cNvSpPr>
          <p:nvPr>
            <p:ph type="sldNum" sz="quarter" idx="12"/>
          </p:nvPr>
        </p:nvSpPr>
        <p:spPr/>
        <p:txBody>
          <a:bodyPr/>
          <a:lstStyle/>
          <a:p>
            <a:fld id="{788581D3-2AB1-4C34-B991-2E89DCF7480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p:cNvSpPr>
          <p:nvPr>
            <p:ph type="title"/>
          </p:nvPr>
        </p:nvSpPr>
        <p:spPr/>
        <p:txBody>
          <a:bodyPr/>
          <a:lstStyle/>
          <a:p>
            <a:pPr eaLnBrk="1" hangingPunct="1"/>
            <a:r>
              <a:rPr lang="en-US" dirty="0"/>
              <a:t>Creating a Parameter 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1" y="1600200"/>
            <a:ext cx="6957317" cy="168902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644A470-7896-4994-A294-592F9B3C88AF}" type="slidenum">
              <a:rPr lang="en-US"/>
              <a:pPr>
                <a:defRPr/>
              </a:pPr>
              <a:t>11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667" y="3733801"/>
            <a:ext cx="6957317" cy="11036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Crosstab Query</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00867" y="1825625"/>
            <a:ext cx="3656266"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98009" y="1825625"/>
            <a:ext cx="3596482" cy="435133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C5009E6-444B-488A-ABCD-16EFCBC2C585}" type="slidenum">
              <a:rPr lang="en-US" smtClean="0"/>
              <a:pPr>
                <a:defRPr/>
              </a:pPr>
              <a:t>12</a:t>
            </a:fld>
            <a:endParaRPr lang="en-US"/>
          </a:p>
        </p:txBody>
      </p:sp>
    </p:spTree>
    <p:extLst>
      <p:ext uri="{BB962C8B-B14F-4D97-AF65-F5344CB8AC3E}">
        <p14:creationId xmlns:p14="http://schemas.microsoft.com/office/powerpoint/2010/main" val="38320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p:cNvSpPr>
          <p:nvPr>
            <p:ph type="title"/>
          </p:nvPr>
        </p:nvSpPr>
        <p:spPr/>
        <p:txBody>
          <a:bodyPr/>
          <a:lstStyle/>
          <a:p>
            <a:pPr eaLnBrk="1" hangingPunct="1"/>
            <a:r>
              <a:rPr lang="en-US"/>
              <a:t>Creating a Crosstab Query</a:t>
            </a:r>
          </a:p>
        </p:txBody>
      </p:sp>
      <p:sp>
        <p:nvSpPr>
          <p:cNvPr id="14341" name="Rectangle 3"/>
          <p:cNvSpPr>
            <a:spLocks noGrp="1"/>
          </p:cNvSpPr>
          <p:nvPr>
            <p:ph idx="1"/>
          </p:nvPr>
        </p:nvSpPr>
        <p:spPr/>
        <p:txBody>
          <a:bodyPr/>
          <a:lstStyle/>
          <a:p>
            <a:pPr eaLnBrk="1" hangingPunct="1"/>
            <a:r>
              <a:rPr lang="en-US" dirty="0"/>
              <a:t>A </a:t>
            </a:r>
            <a:r>
              <a:rPr lang="en-US" b="1" dirty="0"/>
              <a:t>crosstab query </a:t>
            </a:r>
            <a:r>
              <a:rPr lang="en-US" dirty="0"/>
              <a:t>uses aggregate functions to perform arithmetic operations on selected records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65E3176-2DCB-444E-A9E9-2A51FAFE43A1}" type="slidenum">
              <a:rPr lang="en-US"/>
              <a:pPr>
                <a:defRPr/>
              </a:pPr>
              <a:t>13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3352800"/>
            <a:ext cx="6957317" cy="23048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p:nvPr>
        </p:nvSpPr>
        <p:spPr/>
        <p:txBody>
          <a:bodyPr/>
          <a:lstStyle/>
          <a:p>
            <a:pPr eaLnBrk="1" hangingPunct="1"/>
            <a:r>
              <a:rPr lang="en-US"/>
              <a:t>Creating a Crosstab Query</a:t>
            </a:r>
          </a:p>
        </p:txBody>
      </p:sp>
      <p:sp>
        <p:nvSpPr>
          <p:cNvPr id="15365" name="Rectangle 3"/>
          <p:cNvSpPr>
            <a:spLocks noGrp="1"/>
          </p:cNvSpPr>
          <p:nvPr>
            <p:ph idx="1"/>
          </p:nvPr>
        </p:nvSpPr>
        <p:spPr/>
        <p:txBody>
          <a:bodyPr/>
          <a:lstStyle/>
          <a:p>
            <a:r>
              <a:rPr lang="en-US" sz="2800" dirty="0"/>
              <a:t>In the Queries group on the Create tab, click the Query Wizard button</a:t>
            </a:r>
          </a:p>
          <a:p>
            <a:r>
              <a:rPr lang="en-US" sz="2800" dirty="0"/>
              <a:t>In the New Query dialog box, click Crosstab Query Wizard, and then click the OK button</a:t>
            </a:r>
          </a:p>
          <a:p>
            <a:r>
              <a:rPr lang="en-US" sz="2800" dirty="0"/>
              <a:t>Complete the Wizard dialog boxes to select the table or query on which to base the crosstab query, select the row heading field (or fields), select the column heading field, select the calculation field and its aggregate function, and enter a name for the crosstab query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2ABAA1E-F962-48AD-97B1-9D8734ED6D80}"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p:txBody>
          <a:bodyPr/>
          <a:lstStyle/>
          <a:p>
            <a:pPr eaLnBrk="1" hangingPunct="1"/>
            <a:r>
              <a:rPr lang="en-US"/>
              <a:t>Creating a Crosstab 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1" y="1295401"/>
            <a:ext cx="5410200" cy="2271241"/>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CABB98C-382D-45A1-8F3B-F942B76AACC4}" type="slidenum">
              <a:rPr lang="en-US"/>
              <a:pPr>
                <a:defRPr/>
              </a:pPr>
              <a:t>15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1" y="3710153"/>
            <a:ext cx="5612259" cy="23462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p:cNvSpPr>
          <p:nvPr>
            <p:ph type="title"/>
          </p:nvPr>
        </p:nvSpPr>
        <p:spPr/>
        <p:txBody>
          <a:bodyPr/>
          <a:lstStyle/>
          <a:p>
            <a:pPr eaLnBrk="1" hangingPunct="1"/>
            <a:r>
              <a:rPr lang="en-US"/>
              <a:t>Running a Crosstab 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21416"/>
            <a:ext cx="6957317" cy="235975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C162589-ACDF-4777-9F13-4A54E598B817}" type="slidenum">
              <a:rPr lang="en-US"/>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p:cNvSpPr>
          <p:nvPr>
            <p:ph type="title"/>
          </p:nvPr>
        </p:nvSpPr>
        <p:spPr/>
        <p:txBody>
          <a:bodyPr/>
          <a:lstStyle/>
          <a:p>
            <a:pPr eaLnBrk="1" hangingPunct="1"/>
            <a:r>
              <a:rPr lang="en-US"/>
              <a:t>Creating a Find Duplicates Query</a:t>
            </a:r>
          </a:p>
        </p:txBody>
      </p:sp>
      <p:sp>
        <p:nvSpPr>
          <p:cNvPr id="18437" name="Rectangle 3"/>
          <p:cNvSpPr>
            <a:spLocks noGrp="1"/>
          </p:cNvSpPr>
          <p:nvPr>
            <p:ph idx="1"/>
          </p:nvPr>
        </p:nvSpPr>
        <p:spPr/>
        <p:txBody>
          <a:bodyPr>
            <a:normAutofit/>
          </a:bodyPr>
          <a:lstStyle/>
          <a:p>
            <a:pPr eaLnBrk="1" hangingPunct="1">
              <a:lnSpc>
                <a:spcPct val="90000"/>
              </a:lnSpc>
            </a:pPr>
            <a:r>
              <a:rPr lang="en-US" sz="2800" dirty="0"/>
              <a:t>A </a:t>
            </a:r>
            <a:r>
              <a:rPr lang="en-US" sz="2800" b="1" dirty="0"/>
              <a:t>find duplicates query </a:t>
            </a:r>
            <a:r>
              <a:rPr lang="en-US" sz="2800" dirty="0"/>
              <a:t>is a select query that finds duplicate records in a table or query</a:t>
            </a:r>
          </a:p>
          <a:p>
            <a:r>
              <a:rPr lang="en-US" sz="2800" dirty="0"/>
              <a:t>In the Queries group on the Create tab, click the Query Wizard button</a:t>
            </a:r>
          </a:p>
          <a:p>
            <a:r>
              <a:rPr lang="en-US" sz="2800" dirty="0"/>
              <a:t>Click Find Duplicates Query Wizard, and then click the OK button</a:t>
            </a:r>
          </a:p>
          <a:p>
            <a:r>
              <a:rPr lang="en-US" sz="2800" dirty="0"/>
              <a:t>Complete the Wizard dialog boxes to select the table or query on which to base the query, select the field (or fields) to check for duplicate values, select the additional fields to include in the query results, enter a name for the query, and then click the Finish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3B15DF1-85C2-44EE-859A-D7F62FDA05C3}"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p:cNvSpPr>
          <p:nvPr>
            <p:ph type="title"/>
          </p:nvPr>
        </p:nvSpPr>
        <p:spPr/>
        <p:txBody>
          <a:bodyPr/>
          <a:lstStyle/>
          <a:p>
            <a:pPr eaLnBrk="1" hangingPunct="1"/>
            <a:r>
              <a:rPr lang="en-US"/>
              <a:t>Creating a Find Unmatched Query</a:t>
            </a:r>
          </a:p>
        </p:txBody>
      </p:sp>
      <p:sp>
        <p:nvSpPr>
          <p:cNvPr id="19461" name="Rectangle 3"/>
          <p:cNvSpPr>
            <a:spLocks noGrp="1"/>
          </p:cNvSpPr>
          <p:nvPr>
            <p:ph idx="1"/>
          </p:nvPr>
        </p:nvSpPr>
        <p:spPr/>
        <p:txBody>
          <a:bodyPr>
            <a:normAutofit/>
          </a:bodyPr>
          <a:lstStyle/>
          <a:p>
            <a:pPr eaLnBrk="1" hangingPunct="1">
              <a:lnSpc>
                <a:spcPct val="80000"/>
              </a:lnSpc>
            </a:pPr>
            <a:r>
              <a:rPr lang="en-US" sz="2400" dirty="0"/>
              <a:t>A </a:t>
            </a:r>
            <a:r>
              <a:rPr lang="en-US" sz="2400" b="1" dirty="0"/>
              <a:t>find unmatched query </a:t>
            </a:r>
            <a:r>
              <a:rPr lang="en-US" sz="2400" dirty="0"/>
              <a:t>is a select query that finds all records in a table or query that have no related records in a second table or query</a:t>
            </a:r>
          </a:p>
          <a:p>
            <a:r>
              <a:rPr lang="en-US" sz="2400" dirty="0"/>
              <a:t>In the Queries group on the Create tab, click the Query Wizard button</a:t>
            </a:r>
          </a:p>
          <a:p>
            <a:r>
              <a:rPr lang="en-US" sz="2400" dirty="0"/>
              <a:t>Click Find Unmatched Query Wizard, and then click the OK button</a:t>
            </a:r>
          </a:p>
          <a:p>
            <a:r>
              <a:rPr lang="en-US" sz="2400" dirty="0"/>
              <a:t>Complete the Wizard dialog boxes to select the table or query on which to base the new query, select the table or query that contains the related records, specify the common field in each table or query, select the additional fields to include in the query results, enter a name for the query, and then click the Finish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B409A02-5F48-4AC9-BDCE-CC5078409E72}"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p:cNvSpPr>
          <p:nvPr>
            <p:ph type="title"/>
          </p:nvPr>
        </p:nvSpPr>
        <p:spPr/>
        <p:txBody>
          <a:bodyPr/>
          <a:lstStyle/>
          <a:p>
            <a:pPr eaLnBrk="1" hangingPunct="1"/>
            <a:r>
              <a:rPr lang="en-US"/>
              <a:t>Creating a Find Unmatched 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476" y="1600200"/>
            <a:ext cx="6957317" cy="272561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C2ABCC5-8693-4546-9A28-40D9A6DBE3D9}" type="slidenum">
              <a:rPr lang="en-US"/>
              <a:pPr>
                <a:defRPr/>
              </a:pPr>
              <a:t>19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4495801"/>
            <a:ext cx="6957317" cy="14817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lstStyle/>
          <a:p>
            <a:pPr eaLnBrk="1" hangingPunct="1"/>
            <a:r>
              <a:rPr lang="en-US"/>
              <a:t>Review table and object naming standards</a:t>
            </a:r>
          </a:p>
          <a:p>
            <a:pPr eaLnBrk="1" hangingPunct="1"/>
            <a:r>
              <a:rPr lang="en-US"/>
              <a:t>Use the Like, In, Not, and &amp; operators in queries</a:t>
            </a:r>
          </a:p>
          <a:p>
            <a:pPr eaLnBrk="1" hangingPunct="1"/>
            <a:r>
              <a:rPr lang="en-US"/>
              <a:t>Filter data using an AutoFilter</a:t>
            </a:r>
          </a:p>
          <a:p>
            <a:pPr eaLnBrk="1" hangingPunct="1"/>
            <a:r>
              <a:rPr lang="en-US"/>
              <a:t>Use the IIf function to assign a conditional value to a calculated field in a query</a:t>
            </a:r>
          </a:p>
          <a:p>
            <a:pPr eaLnBrk="1" hangingPunct="1"/>
            <a:r>
              <a:rPr lang="en-US"/>
              <a:t>Create a parameter query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3E30E73-8653-450D-BFF9-B7B9F08417BB}"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pPr eaLnBrk="1" hangingPunct="1"/>
            <a:r>
              <a:rPr lang="en-US"/>
              <a:t>Creating a Top Values Query</a:t>
            </a:r>
          </a:p>
        </p:txBody>
      </p:sp>
      <p:sp>
        <p:nvSpPr>
          <p:cNvPr id="21509" name="Rectangle 3"/>
          <p:cNvSpPr>
            <a:spLocks noGrp="1"/>
          </p:cNvSpPr>
          <p:nvPr>
            <p:ph idx="1"/>
          </p:nvPr>
        </p:nvSpPr>
        <p:spPr/>
        <p:txBody>
          <a:bodyPr/>
          <a:lstStyle/>
          <a:p>
            <a:pPr eaLnBrk="1" hangingPunct="1"/>
            <a:r>
              <a:rPr lang="en-US" dirty="0"/>
              <a:t>The </a:t>
            </a:r>
            <a:r>
              <a:rPr lang="en-US" b="1" dirty="0"/>
              <a:t>Top Values property </a:t>
            </a:r>
            <a:r>
              <a:rPr lang="en-US" dirty="0"/>
              <a:t>for a query limits the number of records returned in the query results</a:t>
            </a:r>
          </a:p>
          <a:p>
            <a:pPr eaLnBrk="1" hangingPunct="1"/>
            <a:r>
              <a:rPr lang="en-US" dirty="0"/>
              <a:t>Create a select query with the necessary fields and sorting and selection criteria</a:t>
            </a:r>
          </a:p>
          <a:p>
            <a:pPr eaLnBrk="1" hangingPunct="1"/>
            <a:r>
              <a:rPr lang="en-US" dirty="0"/>
              <a:t>In the Query Setup group on the Design tab, enter the number or percentage of records desired in the Return (Top Values) text box</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811DC23-4291-4F05-AAE8-4B200417CDA1}"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p:nvPr>
        </p:nvSpPr>
        <p:spPr/>
        <p:txBody>
          <a:bodyPr/>
          <a:lstStyle/>
          <a:p>
            <a:pPr eaLnBrk="1" hangingPunct="1"/>
            <a:r>
              <a:rPr lang="en-US"/>
              <a:t>Creating a Top Values 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598855"/>
            <a:ext cx="6957317" cy="280487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430E95A-A279-4DB4-BC5A-BE60AA444895}"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Lookup Fields and Input Masks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61313" y="1825625"/>
            <a:ext cx="3935374"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1852812"/>
            <a:ext cx="3886200" cy="429696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C5009E6-444B-488A-ABCD-16EFCBC2C585}" type="slidenum">
              <a:rPr lang="en-US" smtClean="0"/>
              <a:pPr>
                <a:defRPr/>
              </a:pPr>
              <a:t>22</a:t>
            </a:fld>
            <a:endParaRPr lang="en-US"/>
          </a:p>
        </p:txBody>
      </p:sp>
    </p:spTree>
    <p:extLst>
      <p:ext uri="{BB962C8B-B14F-4D97-AF65-F5344CB8AC3E}">
        <p14:creationId xmlns:p14="http://schemas.microsoft.com/office/powerpoint/2010/main" val="39499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p:cNvSpPr>
          <p:nvPr>
            <p:ph type="title"/>
          </p:nvPr>
        </p:nvSpPr>
        <p:spPr/>
        <p:txBody>
          <a:bodyPr/>
          <a:lstStyle/>
          <a:p>
            <a:pPr eaLnBrk="1" hangingPunct="1"/>
            <a:r>
              <a:rPr lang="en-US"/>
              <a:t>Creating a Lookup Field</a:t>
            </a:r>
          </a:p>
        </p:txBody>
      </p:sp>
      <p:sp>
        <p:nvSpPr>
          <p:cNvPr id="23557" name="Rectangle 3"/>
          <p:cNvSpPr>
            <a:spLocks noGrp="1"/>
          </p:cNvSpPr>
          <p:nvPr>
            <p:ph idx="1"/>
          </p:nvPr>
        </p:nvSpPr>
        <p:spPr/>
        <p:txBody>
          <a:bodyPr/>
          <a:lstStyle/>
          <a:p>
            <a:pPr eaLnBrk="1" hangingPunct="1"/>
            <a:r>
              <a:rPr lang="en-US" dirty="0"/>
              <a:t>A </a:t>
            </a:r>
            <a:r>
              <a:rPr lang="en-US" b="1" dirty="0"/>
              <a:t>lookup field </a:t>
            </a:r>
            <a:r>
              <a:rPr lang="en-US" dirty="0"/>
              <a:t>lets the user select a value from a list of possible values, limiting choices, eliminating typos and speeding data entry</a:t>
            </a:r>
          </a:p>
          <a:p>
            <a:pPr eaLnBrk="1" hangingPunct="1"/>
            <a:r>
              <a:rPr lang="en-US" dirty="0"/>
              <a:t>Use a </a:t>
            </a:r>
            <a:r>
              <a:rPr lang="en-US" b="1" dirty="0"/>
              <a:t>Lookup Wizard field </a:t>
            </a:r>
            <a:r>
              <a:rPr lang="en-US" dirty="0"/>
              <a:t>in Access to create a lookup field in a table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C4C6ED6-5551-4F3E-A8A5-F2F6C987DA7C}" type="slidenum">
              <a:rPr lang="en-US"/>
              <a:pPr>
                <a:defRPr/>
              </a:pPr>
              <a:t>23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341" y="3581400"/>
            <a:ext cx="6957317" cy="24939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p:cNvSpPr>
          <p:nvPr>
            <p:ph type="title"/>
          </p:nvPr>
        </p:nvSpPr>
        <p:spPr/>
        <p:txBody>
          <a:bodyPr/>
          <a:lstStyle/>
          <a:p>
            <a:pPr eaLnBrk="1" hangingPunct="1"/>
            <a:r>
              <a:rPr lang="en-US"/>
              <a:t>Creating a Lookup Field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754342"/>
            <a:ext cx="6957317" cy="249390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2A5653B-C501-45B0-8E42-71F3F915EAE0}"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p:cNvSpPr>
          <p:nvPr>
            <p:ph type="title"/>
          </p:nvPr>
        </p:nvSpPr>
        <p:spPr/>
        <p:txBody>
          <a:bodyPr/>
          <a:lstStyle/>
          <a:p>
            <a:pPr eaLnBrk="1" hangingPunct="1"/>
            <a:r>
              <a:rPr lang="en-US"/>
              <a:t>Using a Lookup Field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9220"/>
            <a:ext cx="6957317" cy="388414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0C23EC1-D0D9-4CC8-80FE-338BBBB7F910}"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p:nvPr>
        </p:nvSpPr>
        <p:spPr/>
        <p:txBody>
          <a:bodyPr/>
          <a:lstStyle/>
          <a:p>
            <a:pPr eaLnBrk="1" hangingPunct="1"/>
            <a:r>
              <a:rPr lang="en-US"/>
              <a:t>Using the Input Mask Wizard</a:t>
            </a:r>
          </a:p>
        </p:txBody>
      </p:sp>
      <p:sp>
        <p:nvSpPr>
          <p:cNvPr id="26629" name="Rectangle 3"/>
          <p:cNvSpPr>
            <a:spLocks noGrp="1"/>
          </p:cNvSpPr>
          <p:nvPr>
            <p:ph idx="1"/>
          </p:nvPr>
        </p:nvSpPr>
        <p:spPr/>
        <p:txBody>
          <a:bodyPr/>
          <a:lstStyle/>
          <a:p>
            <a:pPr eaLnBrk="1" hangingPunct="1"/>
            <a:r>
              <a:rPr lang="en-US" dirty="0"/>
              <a:t>A </a:t>
            </a:r>
            <a:r>
              <a:rPr lang="en-US" b="1" dirty="0"/>
              <a:t>literal display character </a:t>
            </a:r>
            <a:r>
              <a:rPr lang="en-US" dirty="0"/>
              <a:t>is a special character that automatically appears in specific positions of a field value; users don’t need to type literal display characters</a:t>
            </a:r>
          </a:p>
          <a:p>
            <a:pPr lvl="1" eaLnBrk="1" hangingPunct="1"/>
            <a:r>
              <a:rPr lang="en-US" sz="3200" b="1" dirty="0"/>
              <a:t>Input mask</a:t>
            </a:r>
            <a:endParaRPr lang="en-US"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489E2DF-EE9A-4CD5-B528-461BDFDCE75D}" type="slidenum">
              <a:rPr lang="en-US"/>
              <a:pPr>
                <a:defRPr/>
              </a:pPr>
              <a:t>26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10001"/>
            <a:ext cx="6957317" cy="24634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p:cNvSpPr>
          <p:nvPr>
            <p:ph type="title"/>
          </p:nvPr>
        </p:nvSpPr>
        <p:spPr/>
        <p:txBody>
          <a:bodyPr/>
          <a:lstStyle/>
          <a:p>
            <a:pPr eaLnBrk="1" hangingPunct="1"/>
            <a:r>
              <a:rPr lang="en-US"/>
              <a:t>Using the Input Mask Wizard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0390" y="2059220"/>
            <a:ext cx="6951220" cy="388414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B3FE151-48E8-4FBE-A7E1-257A36A8F8AA}"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p:txBody>
          <a:bodyPr/>
          <a:lstStyle/>
          <a:p>
            <a:pPr eaLnBrk="1" hangingPunct="1"/>
            <a:r>
              <a:rPr lang="en-US"/>
              <a:t>Using the Input Mask Wizard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720" y="1825625"/>
            <a:ext cx="6876560" cy="435133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BC9D1ED-15C8-4795-AF3E-3FE3DFB23117}"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p:cNvSpPr>
          <p:nvPr>
            <p:ph type="title"/>
          </p:nvPr>
        </p:nvSpPr>
        <p:spPr/>
        <p:txBody>
          <a:bodyPr/>
          <a:lstStyle/>
          <a:p>
            <a:pPr eaLnBrk="1" hangingPunct="1"/>
            <a:r>
              <a:rPr lang="en-US"/>
              <a:t>Identifying Object Dependencies</a:t>
            </a:r>
          </a:p>
        </p:txBody>
      </p:sp>
      <p:sp>
        <p:nvSpPr>
          <p:cNvPr id="29701" name="Rectangle 3"/>
          <p:cNvSpPr>
            <a:spLocks noGrp="1"/>
          </p:cNvSpPr>
          <p:nvPr>
            <p:ph idx="1"/>
          </p:nvPr>
        </p:nvSpPr>
        <p:spPr/>
        <p:txBody>
          <a:bodyPr/>
          <a:lstStyle/>
          <a:p>
            <a:pPr eaLnBrk="1" hangingPunct="1"/>
            <a:r>
              <a:rPr lang="en-US" dirty="0"/>
              <a:t>An </a:t>
            </a:r>
            <a:r>
              <a:rPr lang="en-US" b="1" dirty="0"/>
              <a:t>object dependency </a:t>
            </a:r>
            <a:r>
              <a:rPr lang="en-US" dirty="0"/>
              <a:t>exists between two objects when a change to the properties of data in one object affects the properties of data in the other object</a:t>
            </a:r>
          </a:p>
          <a:p>
            <a:r>
              <a:rPr lang="en-US" dirty="0"/>
              <a:t>The </a:t>
            </a:r>
            <a:r>
              <a:rPr lang="en-US" b="1" dirty="0"/>
              <a:t>Object Dependencies pane </a:t>
            </a:r>
            <a:r>
              <a:rPr lang="en-US" dirty="0"/>
              <a:t>displays a collapsible list of the dependencies among the objects in an Access database; click the list’s expand indicators to show or hide different levels of dependencies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1895383-E0F9-4AAE-91A2-9D633611548B}"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p:nvPr>
        </p:nvSpPr>
        <p:spPr/>
        <p:txBody>
          <a:bodyPr/>
          <a:lstStyle/>
          <a:p>
            <a:pPr eaLnBrk="1" hangingPunct="1"/>
            <a:r>
              <a:rPr lang="en-US"/>
              <a:t>Objectives</a:t>
            </a:r>
          </a:p>
        </p:txBody>
      </p:sp>
      <p:sp>
        <p:nvSpPr>
          <p:cNvPr id="5125" name="Rectangle 3"/>
          <p:cNvSpPr>
            <a:spLocks noGrp="1"/>
          </p:cNvSpPr>
          <p:nvPr>
            <p:ph idx="1"/>
          </p:nvPr>
        </p:nvSpPr>
        <p:spPr/>
        <p:txBody>
          <a:bodyPr/>
          <a:lstStyle/>
          <a:p>
            <a:pPr eaLnBrk="1" hangingPunct="1">
              <a:lnSpc>
                <a:spcPct val="90000"/>
              </a:lnSpc>
            </a:pPr>
            <a:r>
              <a:rPr lang="en-US" dirty="0"/>
              <a:t>Use query wizards to create a crosstab query, a find duplicates query, and a find unmatched query</a:t>
            </a:r>
          </a:p>
          <a:p>
            <a:pPr eaLnBrk="1" hangingPunct="1">
              <a:lnSpc>
                <a:spcPct val="90000"/>
              </a:lnSpc>
            </a:pPr>
            <a:r>
              <a:rPr lang="en-US" dirty="0"/>
              <a:t>Create a top values query</a:t>
            </a:r>
          </a:p>
          <a:p>
            <a:pPr eaLnBrk="1" hangingPunct="1">
              <a:lnSpc>
                <a:spcPct val="90000"/>
              </a:lnSpc>
            </a:pPr>
            <a:r>
              <a:rPr lang="en-US" dirty="0"/>
              <a:t>Modify table designs using lookup fields, input masks, and data validation rules</a:t>
            </a:r>
          </a:p>
          <a:p>
            <a:pPr eaLnBrk="1" hangingPunct="1">
              <a:lnSpc>
                <a:spcPct val="90000"/>
              </a:lnSpc>
            </a:pPr>
            <a:r>
              <a:rPr lang="en-US" dirty="0"/>
              <a:t>Identify object dependencies</a:t>
            </a:r>
          </a:p>
          <a:p>
            <a:pPr eaLnBrk="1" hangingPunct="1">
              <a:lnSpc>
                <a:spcPct val="90000"/>
              </a:lnSpc>
            </a:pPr>
            <a:r>
              <a:rPr lang="en-US" dirty="0"/>
              <a:t>Review a Memo field’s properties</a:t>
            </a:r>
          </a:p>
          <a:p>
            <a:pPr eaLnBrk="1" hangingPunct="1">
              <a:lnSpc>
                <a:spcPct val="90000"/>
              </a:lnSpc>
            </a:pPr>
            <a:r>
              <a:rPr lang="en-US" dirty="0"/>
              <a:t>Designate a trusted folder</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FA6FC64-1D17-45D7-9749-8B63D28E0DD5}"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p:cNvSpPr>
          <p:nvPr>
            <p:ph type="title"/>
          </p:nvPr>
        </p:nvSpPr>
        <p:spPr/>
        <p:txBody>
          <a:bodyPr/>
          <a:lstStyle/>
          <a:p>
            <a:pPr eaLnBrk="1" hangingPunct="1"/>
            <a:r>
              <a:rPr lang="en-US"/>
              <a:t>Identifying Object Dependencies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9220"/>
            <a:ext cx="6957317" cy="388414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98505B8-0A9E-411C-AD3E-A2122963C002}"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p:cNvSpPr>
          <p:nvPr>
            <p:ph type="title"/>
          </p:nvPr>
        </p:nvSpPr>
        <p:spPr/>
        <p:txBody>
          <a:bodyPr/>
          <a:lstStyle/>
          <a:p>
            <a:pPr eaLnBrk="1" hangingPunct="1"/>
            <a:r>
              <a:rPr lang="en-US"/>
              <a:t>Defining Data Validation Rules</a:t>
            </a:r>
          </a:p>
        </p:txBody>
      </p:sp>
      <p:sp>
        <p:nvSpPr>
          <p:cNvPr id="31749" name="Rectangle 3"/>
          <p:cNvSpPr>
            <a:spLocks noGrp="1"/>
          </p:cNvSpPr>
          <p:nvPr>
            <p:ph idx="1"/>
          </p:nvPr>
        </p:nvSpPr>
        <p:spPr/>
        <p:txBody>
          <a:bodyPr/>
          <a:lstStyle/>
          <a:p>
            <a:pPr eaLnBrk="1" hangingPunct="1"/>
            <a:r>
              <a:rPr lang="en-US" sz="2800" dirty="0"/>
              <a:t>To prevent a user from entering an incorrect value in a field, create a </a:t>
            </a:r>
            <a:r>
              <a:rPr lang="en-US" sz="2800" b="1" dirty="0"/>
              <a:t>field validation rule</a:t>
            </a:r>
            <a:endParaRPr lang="en-US" sz="2800" dirty="0"/>
          </a:p>
          <a:p>
            <a:pPr eaLnBrk="1" hangingPunct="1"/>
            <a:r>
              <a:rPr lang="en-US" sz="2800" dirty="0"/>
              <a:t>The </a:t>
            </a:r>
            <a:r>
              <a:rPr lang="en-US" sz="2800" b="1" dirty="0"/>
              <a:t>Validation Rule property </a:t>
            </a:r>
            <a:r>
              <a:rPr lang="en-US" sz="2800" dirty="0"/>
              <a:t>value specifies the valid values that users can enter in a field</a:t>
            </a:r>
          </a:p>
          <a:p>
            <a:pPr eaLnBrk="1" hangingPunct="1"/>
            <a:r>
              <a:rPr lang="en-US" sz="2800" dirty="0"/>
              <a:t>The </a:t>
            </a:r>
            <a:r>
              <a:rPr lang="en-US" sz="2800" b="1" dirty="0"/>
              <a:t>Validation Text property </a:t>
            </a:r>
            <a:r>
              <a:rPr lang="en-US" sz="2800" dirty="0"/>
              <a:t>value will be displayed in a dialog box if the user enters an invalid value</a:t>
            </a:r>
          </a:p>
          <a:p>
            <a:pPr eaLnBrk="1" hangingPunct="1"/>
            <a:r>
              <a:rPr lang="en-US" sz="2800" dirty="0"/>
              <a:t>A </a:t>
            </a:r>
            <a:r>
              <a:rPr lang="en-US" sz="2800" b="1" dirty="0"/>
              <a:t>table validation rule </a:t>
            </a:r>
            <a:r>
              <a:rPr lang="en-US" sz="2800" dirty="0"/>
              <a:t>compares one field value in a table record to another field value in the same record to verify their relative accuracy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0592AE9-0F85-45D3-9995-FF5949C25CED}" type="slidenum">
              <a:rPr lang="en-US"/>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p:cNvSpPr>
          <p:nvPr>
            <p:ph type="title"/>
          </p:nvPr>
        </p:nvSpPr>
        <p:spPr/>
        <p:txBody>
          <a:bodyPr/>
          <a:lstStyle/>
          <a:p>
            <a:pPr eaLnBrk="1" hangingPunct="1"/>
            <a:r>
              <a:rPr lang="en-US"/>
              <a:t>Defining Data Validation Rules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199166"/>
            <a:ext cx="6324600" cy="291563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9E847E9-6F6B-4A1B-9E76-1F25232FE310}" type="slidenum">
              <a:rPr lang="en-US"/>
              <a:pPr>
                <a:defRPr/>
              </a:pPr>
              <a:t>32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392" y="4114800"/>
            <a:ext cx="6957317" cy="213414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p:cNvSpPr>
          <p:nvPr>
            <p:ph type="title"/>
          </p:nvPr>
        </p:nvSpPr>
        <p:spPr/>
        <p:txBody>
          <a:bodyPr/>
          <a:lstStyle/>
          <a:p>
            <a:pPr eaLnBrk="1" hangingPunct="1"/>
            <a:r>
              <a:rPr lang="en-US" dirty="0"/>
              <a:t>Working with Memo Fields</a:t>
            </a:r>
          </a:p>
        </p:txBody>
      </p:sp>
      <p:sp>
        <p:nvSpPr>
          <p:cNvPr id="33797" name="Rectangle 3"/>
          <p:cNvSpPr>
            <a:spLocks noGrp="1"/>
          </p:cNvSpPr>
          <p:nvPr>
            <p:ph idx="1"/>
          </p:nvPr>
        </p:nvSpPr>
        <p:spPr/>
        <p:txBody>
          <a:bodyPr/>
          <a:lstStyle/>
          <a:p>
            <a:pPr>
              <a:spcBef>
                <a:spcPts val="500"/>
              </a:spcBef>
            </a:pPr>
            <a:r>
              <a:rPr lang="en-US" dirty="0"/>
              <a:t>Use a Memo field for long comments and explanations</a:t>
            </a:r>
          </a:p>
          <a:p>
            <a:pPr>
              <a:spcBef>
                <a:spcPts val="500"/>
              </a:spcBef>
            </a:pPr>
            <a:r>
              <a:rPr lang="en-US" dirty="0"/>
              <a:t>Text fields are limited to 255 characters, but Memo fields can hold up to 65,535 characters</a:t>
            </a:r>
          </a:p>
          <a:p>
            <a:pPr>
              <a:spcBef>
                <a:spcPts val="500"/>
              </a:spcBef>
            </a:pPr>
            <a:r>
              <a:rPr lang="en-US" dirty="0"/>
              <a:t>Downside-not indexable like a text field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6FF30E9-FF46-4060-92E9-04A9F0554117}" type="slidenum">
              <a:rPr lang="en-US"/>
              <a:pPr>
                <a:defRPr/>
              </a:pPr>
              <a:t>33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3352801"/>
            <a:ext cx="6132420" cy="28324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p:cNvSpPr>
          <p:nvPr>
            <p:ph type="title"/>
          </p:nvPr>
        </p:nvSpPr>
        <p:spPr/>
        <p:txBody>
          <a:bodyPr/>
          <a:lstStyle/>
          <a:p>
            <a:pPr eaLnBrk="1" hangingPunct="1"/>
            <a:r>
              <a:rPr lang="en-US"/>
              <a:t>Designating a Trusted Folder</a:t>
            </a:r>
          </a:p>
        </p:txBody>
      </p:sp>
      <p:sp>
        <p:nvSpPr>
          <p:cNvPr id="34821" name="Rectangle 3"/>
          <p:cNvSpPr>
            <a:spLocks noGrp="1"/>
          </p:cNvSpPr>
          <p:nvPr>
            <p:ph idx="1"/>
          </p:nvPr>
        </p:nvSpPr>
        <p:spPr/>
        <p:txBody>
          <a:bodyPr/>
          <a:lstStyle/>
          <a:p>
            <a:pPr eaLnBrk="1" hangingPunct="1"/>
            <a:r>
              <a:rPr lang="en-US" sz="3000" dirty="0"/>
              <a:t>A </a:t>
            </a:r>
            <a:r>
              <a:rPr lang="en-US" sz="3000" b="1" dirty="0"/>
              <a:t>trusted folder </a:t>
            </a:r>
            <a:r>
              <a:rPr lang="en-US" sz="3000" dirty="0"/>
              <a:t>is where known safe databases are placed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68A473E-6D51-4806-BBF9-3946AC4C48F1}" type="slidenum">
              <a:rPr lang="en-US"/>
              <a:pPr>
                <a:defRPr/>
              </a:pPr>
              <a:t>34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819400"/>
            <a:ext cx="5396164" cy="34240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Naming Conventions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04313" y="1825625"/>
            <a:ext cx="4449374"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102618"/>
            <a:ext cx="3886200" cy="379735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C5009E6-444B-488A-ABCD-16EFCBC2C585}" type="slidenum">
              <a:rPr lang="en-US" smtClean="0"/>
              <a:pPr>
                <a:defRPr/>
              </a:pPr>
              <a:t>4</a:t>
            </a:fld>
            <a:endParaRPr lang="en-US"/>
          </a:p>
        </p:txBody>
      </p:sp>
    </p:spTree>
    <p:extLst>
      <p:ext uri="{BB962C8B-B14F-4D97-AF65-F5344CB8AC3E}">
        <p14:creationId xmlns:p14="http://schemas.microsoft.com/office/powerpoint/2010/main" val="410913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p:cNvSpPr>
          <p:nvPr>
            <p:ph type="title"/>
          </p:nvPr>
        </p:nvSpPr>
        <p:spPr/>
        <p:txBody>
          <a:bodyPr/>
          <a:lstStyle/>
          <a:p>
            <a:pPr eaLnBrk="1" hangingPunct="1"/>
            <a:r>
              <a:rPr lang="en-US"/>
              <a:t>Using a Pattern Match in a Query</a:t>
            </a:r>
          </a:p>
        </p:txBody>
      </p:sp>
      <p:sp>
        <p:nvSpPr>
          <p:cNvPr id="7173" name="Rectangle 3"/>
          <p:cNvSpPr>
            <a:spLocks noGrp="1"/>
          </p:cNvSpPr>
          <p:nvPr>
            <p:ph idx="1"/>
          </p:nvPr>
        </p:nvSpPr>
        <p:spPr/>
        <p:txBody>
          <a:bodyPr/>
          <a:lstStyle/>
          <a:p>
            <a:pPr eaLnBrk="1" hangingPunct="1"/>
            <a:r>
              <a:rPr lang="en-US" sz="3000" dirty="0"/>
              <a:t>A </a:t>
            </a:r>
            <a:r>
              <a:rPr lang="en-US" sz="3000" b="1" dirty="0"/>
              <a:t>pattern match </a:t>
            </a:r>
            <a:r>
              <a:rPr lang="en-US" sz="3000" dirty="0"/>
              <a:t>selects records with a value for the designated field that matches the pattern of the simple condition value</a:t>
            </a:r>
          </a:p>
          <a:p>
            <a:pPr eaLnBrk="1" hangingPunct="1"/>
            <a:r>
              <a:rPr lang="en-US" sz="3000" dirty="0"/>
              <a:t>The </a:t>
            </a:r>
            <a:r>
              <a:rPr lang="en-US" sz="3000" b="1" dirty="0"/>
              <a:t>Like comparison operator </a:t>
            </a:r>
            <a:r>
              <a:rPr lang="en-US" sz="3000" dirty="0"/>
              <a:t>selects records by matching field values to a specific pattern that includes one or more of these wildcard characters: asterisk (*), question mark (?), and number symbol (#)</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4429D58-A9AB-4347-A81F-3190D497D7D8}"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p:cNvSpPr>
          <p:nvPr>
            <p:ph type="title"/>
          </p:nvPr>
        </p:nvSpPr>
        <p:spPr/>
        <p:txBody>
          <a:bodyPr/>
          <a:lstStyle/>
          <a:p>
            <a:pPr eaLnBrk="1" hangingPunct="1"/>
            <a:r>
              <a:rPr lang="en-US" sz="4000"/>
              <a:t>Using a List-of-Values Match in a Query</a:t>
            </a:r>
          </a:p>
        </p:txBody>
      </p:sp>
      <p:sp>
        <p:nvSpPr>
          <p:cNvPr id="8197" name="Rectangle 3"/>
          <p:cNvSpPr>
            <a:spLocks noGrp="1"/>
          </p:cNvSpPr>
          <p:nvPr>
            <p:ph idx="1"/>
          </p:nvPr>
        </p:nvSpPr>
        <p:spPr/>
        <p:txBody>
          <a:bodyPr/>
          <a:lstStyle/>
          <a:p>
            <a:pPr eaLnBrk="1" hangingPunct="1"/>
            <a:r>
              <a:rPr lang="en-US" dirty="0"/>
              <a:t>A </a:t>
            </a:r>
            <a:r>
              <a:rPr lang="en-US" b="1" dirty="0"/>
              <a:t>list-of-values match </a:t>
            </a:r>
            <a:r>
              <a:rPr lang="en-US" dirty="0"/>
              <a:t>selects records whose value for the designated field matches one of two or more simple condition values</a:t>
            </a:r>
          </a:p>
          <a:p>
            <a:pPr eaLnBrk="1" hangingPunct="1"/>
            <a:r>
              <a:rPr lang="en-US" dirty="0"/>
              <a:t>The </a:t>
            </a:r>
            <a:r>
              <a:rPr lang="en-US" b="1" dirty="0"/>
              <a:t>In comparison operator </a:t>
            </a:r>
            <a:r>
              <a:rPr lang="en-US" dirty="0"/>
              <a:t>lets you define a condition with a list of two or more values for a field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344B894-8FD7-407D-B293-AD01F306A9C3}" type="slidenum">
              <a:rPr lang="en-US"/>
              <a:pPr>
                <a:defRPr/>
              </a:pPr>
              <a:t>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038600"/>
            <a:ext cx="6449868" cy="1905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p:cNvSpPr>
          <p:nvPr>
            <p:ph type="title"/>
          </p:nvPr>
        </p:nvSpPr>
        <p:spPr/>
        <p:txBody>
          <a:bodyPr/>
          <a:lstStyle/>
          <a:p>
            <a:pPr eaLnBrk="1" hangingPunct="1"/>
            <a:r>
              <a:rPr lang="en-US" dirty="0"/>
              <a:t>Using the Not Logical Operator </a:t>
            </a:r>
            <a:br>
              <a:rPr lang="en-US" dirty="0"/>
            </a:br>
            <a:r>
              <a:rPr lang="en-US" dirty="0"/>
              <a:t>in a Query</a:t>
            </a:r>
          </a:p>
        </p:txBody>
      </p:sp>
      <p:sp>
        <p:nvSpPr>
          <p:cNvPr id="9221" name="Rectangle 3"/>
          <p:cNvSpPr>
            <a:spLocks noGrp="1"/>
          </p:cNvSpPr>
          <p:nvPr>
            <p:ph idx="1"/>
          </p:nvPr>
        </p:nvSpPr>
        <p:spPr/>
        <p:txBody>
          <a:bodyPr/>
          <a:lstStyle/>
          <a:p>
            <a:pPr eaLnBrk="1" hangingPunct="1"/>
            <a:r>
              <a:rPr lang="en-US" dirty="0"/>
              <a:t>The </a:t>
            </a:r>
            <a:r>
              <a:rPr lang="en-US" b="1" dirty="0"/>
              <a:t>Not logical operator </a:t>
            </a:r>
            <a:r>
              <a:rPr lang="en-US" dirty="0"/>
              <a:t>negates a criterion or selects records for which the designated field does not match the criterion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A401B9E-F790-4116-89EA-2D7D151A89D7}" type="slidenum">
              <a:rPr lang="en-US"/>
              <a:pPr>
                <a:defRPr/>
              </a:pPr>
              <a:t>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3276600"/>
            <a:ext cx="6957317" cy="20548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p:cNvSpPr>
          <p:nvPr>
            <p:ph type="title"/>
          </p:nvPr>
        </p:nvSpPr>
        <p:spPr/>
        <p:txBody>
          <a:bodyPr/>
          <a:lstStyle/>
          <a:p>
            <a:pPr eaLnBrk="1" hangingPunct="1"/>
            <a:r>
              <a:rPr lang="en-US"/>
              <a:t>Using an AutoFilter to Filter Data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1" y="1295400"/>
            <a:ext cx="6957317" cy="286585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554186D-46CF-4252-92C4-EF6407F5EBCF}" type="slidenum">
              <a:rPr lang="en-US"/>
              <a:pPr>
                <a:defRPr/>
              </a:pPr>
              <a:t>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4410076"/>
            <a:ext cx="6957317" cy="16768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p:cNvSpPr>
          <p:nvPr>
            <p:ph type="title"/>
          </p:nvPr>
        </p:nvSpPr>
        <p:spPr/>
        <p:txBody>
          <a:bodyPr/>
          <a:lstStyle/>
          <a:p>
            <a:r>
              <a:rPr lang="en-US"/>
              <a:t>Assigning a Conditional Value </a:t>
            </a:r>
            <a:br>
              <a:rPr lang="en-US"/>
            </a:br>
            <a:r>
              <a:rPr lang="en-US"/>
              <a:t>to a Calculated Field</a:t>
            </a:r>
          </a:p>
        </p:txBody>
      </p:sp>
      <p:sp>
        <p:nvSpPr>
          <p:cNvPr id="11269" name="Rectangle 3"/>
          <p:cNvSpPr>
            <a:spLocks noGrp="1"/>
          </p:cNvSpPr>
          <p:nvPr>
            <p:ph idx="1"/>
          </p:nvPr>
        </p:nvSpPr>
        <p:spPr/>
        <p:txBody>
          <a:bodyPr/>
          <a:lstStyle/>
          <a:p>
            <a:r>
              <a:rPr lang="en-US" dirty="0"/>
              <a:t>The &amp; (ampersand) operator is a concatenation operator that joins text expressions</a:t>
            </a:r>
          </a:p>
          <a:p>
            <a:r>
              <a:rPr lang="en-US" dirty="0"/>
              <a:t>The </a:t>
            </a:r>
            <a:r>
              <a:rPr lang="en-US" dirty="0" err="1"/>
              <a:t>IIf</a:t>
            </a:r>
            <a:r>
              <a:rPr lang="en-US" dirty="0"/>
              <a:t> (Immediate If) function assigns one value to a calculated field or control if a condition is true, or a second value if the condition is false</a:t>
            </a:r>
          </a:p>
          <a:p>
            <a:r>
              <a:rPr lang="en-US" dirty="0"/>
              <a:t>The </a:t>
            </a:r>
            <a:r>
              <a:rPr lang="en-US" dirty="0" err="1"/>
              <a:t>IsNull</a:t>
            </a:r>
            <a:r>
              <a:rPr lang="en-US" dirty="0"/>
              <a:t> function tests a field value or an expression for a null value; if the field value or expression is null, the result is true; otherwise, the result is false</a:t>
            </a:r>
          </a:p>
        </p:txBody>
      </p:sp>
      <p:sp>
        <p:nvSpPr>
          <p:cNvPr id="4" name="Footer Placeholder 3"/>
          <p:cNvSpPr>
            <a:spLocks noGrp="1"/>
          </p:cNvSpPr>
          <p:nvPr>
            <p:ph type="ftr" sz="quarter" idx="11"/>
          </p:nvPr>
        </p:nvSpPr>
        <p:spPr/>
        <p:txBody>
          <a:bodyPr/>
          <a:lstStyle/>
          <a:p>
            <a:r>
              <a:rPr lang="en-US"/>
              <a:t>MIS342</a:t>
            </a:r>
          </a:p>
        </p:txBody>
      </p:sp>
      <p:sp>
        <p:nvSpPr>
          <p:cNvPr id="5" name="Slide Number Placeholder 4"/>
          <p:cNvSpPr>
            <a:spLocks noGrp="1"/>
          </p:cNvSpPr>
          <p:nvPr>
            <p:ph type="sldNum" sz="quarter" idx="12"/>
          </p:nvPr>
        </p:nvSpPr>
        <p:spPr/>
        <p:txBody>
          <a:bodyPr/>
          <a:lstStyle/>
          <a:p>
            <a:fld id="{58C8D82F-9F6F-4B52-94C7-F6F3304C5FB6}" type="slidenum">
              <a:rPr lang="en-US" smtClean="0"/>
              <a:pPr/>
              <a:t>9</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1" y="4876800"/>
            <a:ext cx="3495876" cy="14645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1188</Words>
  <Application>Microsoft Office PowerPoint</Application>
  <PresentationFormat>Widescreen</PresentationFormat>
  <Paragraphs>153</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 Tutorial 5  Advanced Queries and Enhanced Table Design</vt:lpstr>
      <vt:lpstr>Objectives</vt:lpstr>
      <vt:lpstr>Objectives</vt:lpstr>
      <vt:lpstr>Database Naming Conventions</vt:lpstr>
      <vt:lpstr>Using a Pattern Match in a Query</vt:lpstr>
      <vt:lpstr>Using a List-of-Values Match in a Query</vt:lpstr>
      <vt:lpstr>Using the Not Logical Operator  in a Query</vt:lpstr>
      <vt:lpstr>Using an AutoFilter to Filter Data</vt:lpstr>
      <vt:lpstr>Assigning a Conditional Value  to a Calculated Field</vt:lpstr>
      <vt:lpstr>Creating a Parameter Query</vt:lpstr>
      <vt:lpstr>Creating a Parameter Query</vt:lpstr>
      <vt:lpstr>Creating a Crosstab Query</vt:lpstr>
      <vt:lpstr>Creating a Crosstab Query</vt:lpstr>
      <vt:lpstr>Creating a Crosstab Query</vt:lpstr>
      <vt:lpstr>Creating a Crosstab Query</vt:lpstr>
      <vt:lpstr>Running a Crosstab Query</vt:lpstr>
      <vt:lpstr>Creating a Find Duplicates Query</vt:lpstr>
      <vt:lpstr>Creating a Find Unmatched Query</vt:lpstr>
      <vt:lpstr>Creating a Find Unmatched Query</vt:lpstr>
      <vt:lpstr>Creating a Top Values Query</vt:lpstr>
      <vt:lpstr>Creating a Top Values Query</vt:lpstr>
      <vt:lpstr>Lookup Fields and Input Masks</vt:lpstr>
      <vt:lpstr>Creating a Lookup Field</vt:lpstr>
      <vt:lpstr>Creating a Lookup Field</vt:lpstr>
      <vt:lpstr>Using a Lookup Field</vt:lpstr>
      <vt:lpstr>Using the Input Mask Wizard</vt:lpstr>
      <vt:lpstr>Using the Input Mask Wizard</vt:lpstr>
      <vt:lpstr>Using the Input Mask Wizard</vt:lpstr>
      <vt:lpstr>Identifying Object Dependencies</vt:lpstr>
      <vt:lpstr>Identifying Object Dependencies</vt:lpstr>
      <vt:lpstr>Defining Data Validation Rules</vt:lpstr>
      <vt:lpstr>Defining Data Validation Rules</vt:lpstr>
      <vt:lpstr>Working with Memo Fields</vt:lpstr>
      <vt:lpstr>Designating a Trusted Folder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2017-08-07T15:34:45Z</dcterms:created>
  <dcterms:modified xsi:type="dcterms:W3CDTF">2017-10-02T19:16:25Z</dcterms:modified>
</cp:coreProperties>
</file>