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8" r:id="rId1"/>
  </p:sldMasterIdLst>
  <p:notesMasterIdLst>
    <p:notesMasterId r:id="rId30"/>
  </p:notesMasterIdLst>
  <p:sldIdLst>
    <p:sldId id="258" r:id="rId2"/>
    <p:sldId id="289" r:id="rId3"/>
    <p:sldId id="301" r:id="rId4"/>
    <p:sldId id="320" r:id="rId5"/>
    <p:sldId id="302" r:id="rId6"/>
    <p:sldId id="321" r:id="rId7"/>
    <p:sldId id="303" r:id="rId8"/>
    <p:sldId id="304" r:id="rId9"/>
    <p:sldId id="322" r:id="rId10"/>
    <p:sldId id="305" r:id="rId11"/>
    <p:sldId id="306" r:id="rId12"/>
    <p:sldId id="307" r:id="rId13"/>
    <p:sldId id="323" r:id="rId14"/>
    <p:sldId id="308" r:id="rId15"/>
    <p:sldId id="309" r:id="rId16"/>
    <p:sldId id="324" r:id="rId17"/>
    <p:sldId id="310" r:id="rId18"/>
    <p:sldId id="325" r:id="rId19"/>
    <p:sldId id="311" r:id="rId20"/>
    <p:sldId id="326" r:id="rId21"/>
    <p:sldId id="312" r:id="rId22"/>
    <p:sldId id="313" r:id="rId23"/>
    <p:sldId id="314" r:id="rId24"/>
    <p:sldId id="315" r:id="rId25"/>
    <p:sldId id="316" r:id="rId26"/>
    <p:sldId id="317" r:id="rId27"/>
    <p:sldId id="318" r:id="rId28"/>
    <p:sldId id="31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6A4ABDF6-9763-4037-A1BF-5E94E0A77757}" type="slidenum">
              <a:rPr lang="en-US"/>
              <a:pPr>
                <a:defRPr/>
              </a:pPr>
              <a:t>‹#›</a:t>
            </a:fld>
            <a:endParaRPr lang="en-US"/>
          </a:p>
        </p:txBody>
      </p:sp>
    </p:spTree>
    <p:extLst>
      <p:ext uri="{BB962C8B-B14F-4D97-AF65-F5344CB8AC3E}">
        <p14:creationId xmlns:p14="http://schemas.microsoft.com/office/powerpoint/2010/main" val="325717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ADD4984-EE79-49E8-8BF7-3D2CC3978B6F}" type="slidenum">
              <a:rPr lang="en-US"/>
              <a:pPr/>
              <a:t>1</a:t>
            </a:fld>
            <a:endParaRPr lang="en-US"/>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3B3F2C33-6893-4EAA-A53F-EF9F5C489769}" type="slidenum">
              <a:rPr lang="en-US" smtClean="0"/>
              <a:pPr>
                <a:defRPr/>
              </a:pPr>
              <a:t>‹#›</a:t>
            </a:fld>
            <a:endParaRPr lang="en-US"/>
          </a:p>
        </p:txBody>
      </p:sp>
    </p:spTree>
    <p:extLst>
      <p:ext uri="{BB962C8B-B14F-4D97-AF65-F5344CB8AC3E}">
        <p14:creationId xmlns:p14="http://schemas.microsoft.com/office/powerpoint/2010/main" val="401921975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1B4F07B0-1766-4787-8854-1B1988B865CF}" type="slidenum">
              <a:rPr lang="en-US" smtClean="0"/>
              <a:pPr>
                <a:defRPr/>
              </a:pPr>
              <a:t>‹#›</a:t>
            </a:fld>
            <a:endParaRPr lang="en-US"/>
          </a:p>
        </p:txBody>
      </p:sp>
    </p:spTree>
    <p:extLst>
      <p:ext uri="{BB962C8B-B14F-4D97-AF65-F5344CB8AC3E}">
        <p14:creationId xmlns:p14="http://schemas.microsoft.com/office/powerpoint/2010/main" val="23705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8A01F67-C4DA-49E4-82C7-710D613AED2F}" type="slidenum">
              <a:rPr lang="en-US" smtClean="0"/>
              <a:pPr>
                <a:defRPr/>
              </a:pPr>
              <a:t>‹#›</a:t>
            </a:fld>
            <a:endParaRPr lang="en-US"/>
          </a:p>
        </p:txBody>
      </p:sp>
    </p:spTree>
    <p:extLst>
      <p:ext uri="{BB962C8B-B14F-4D97-AF65-F5344CB8AC3E}">
        <p14:creationId xmlns:p14="http://schemas.microsoft.com/office/powerpoint/2010/main" val="299816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25505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94E1DC83-EF6B-4F8C-9F77-1E59E114F8FF}" type="slidenum">
              <a:rPr lang="en-US" smtClean="0"/>
              <a:pPr>
                <a:defRPr/>
              </a:pPr>
              <a:t>‹#›</a:t>
            </a:fld>
            <a:endParaRPr lang="en-US"/>
          </a:p>
        </p:txBody>
      </p:sp>
    </p:spTree>
    <p:extLst>
      <p:ext uri="{BB962C8B-B14F-4D97-AF65-F5344CB8AC3E}">
        <p14:creationId xmlns:p14="http://schemas.microsoft.com/office/powerpoint/2010/main" val="310984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E1814BDF-35CB-4010-900D-A0EFCC6B2500}" type="slidenum">
              <a:rPr lang="en-US" smtClean="0"/>
              <a:pPr>
                <a:defRPr/>
              </a:pPr>
              <a:t>‹#›</a:t>
            </a:fld>
            <a:endParaRPr lang="en-US"/>
          </a:p>
        </p:txBody>
      </p:sp>
    </p:spTree>
    <p:extLst>
      <p:ext uri="{BB962C8B-B14F-4D97-AF65-F5344CB8AC3E}">
        <p14:creationId xmlns:p14="http://schemas.microsoft.com/office/powerpoint/2010/main" val="7167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3CC01E70-7F3C-4F0A-B6A1-AEB9B1AC46F4}" type="slidenum">
              <a:rPr lang="en-US" smtClean="0"/>
              <a:pPr>
                <a:defRPr/>
              </a:pPr>
              <a:t>‹#›</a:t>
            </a:fld>
            <a:endParaRPr lang="en-US"/>
          </a:p>
        </p:txBody>
      </p:sp>
    </p:spTree>
    <p:extLst>
      <p:ext uri="{BB962C8B-B14F-4D97-AF65-F5344CB8AC3E}">
        <p14:creationId xmlns:p14="http://schemas.microsoft.com/office/powerpoint/2010/main" val="369190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E2417842-0AF8-4B65-AAEF-73D7843C95AC}" type="slidenum">
              <a:rPr lang="en-US" smtClean="0"/>
              <a:pPr>
                <a:defRPr/>
              </a:pPr>
              <a:t>‹#›</a:t>
            </a:fld>
            <a:endParaRPr lang="en-US"/>
          </a:p>
        </p:txBody>
      </p:sp>
    </p:spTree>
    <p:extLst>
      <p:ext uri="{BB962C8B-B14F-4D97-AF65-F5344CB8AC3E}">
        <p14:creationId xmlns:p14="http://schemas.microsoft.com/office/powerpoint/2010/main" val="407848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3EDF259-EECF-4FEB-ACA7-7D9F6C1C2339}" type="slidenum">
              <a:rPr lang="en-US" smtClean="0"/>
              <a:pPr>
                <a:defRPr/>
              </a:pPr>
              <a:t>‹#›</a:t>
            </a:fld>
            <a:endParaRPr lang="en-US"/>
          </a:p>
        </p:txBody>
      </p:sp>
    </p:spTree>
    <p:extLst>
      <p:ext uri="{BB962C8B-B14F-4D97-AF65-F5344CB8AC3E}">
        <p14:creationId xmlns:p14="http://schemas.microsoft.com/office/powerpoint/2010/main" val="1894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8B9940E6-96B3-449B-9D80-7797B5212C60}" type="slidenum">
              <a:rPr lang="en-US" smtClean="0"/>
              <a:pPr>
                <a:defRPr/>
              </a:pPr>
              <a:t>‹#›</a:t>
            </a:fld>
            <a:endParaRPr lang="en-US"/>
          </a:p>
        </p:txBody>
      </p:sp>
    </p:spTree>
    <p:extLst>
      <p:ext uri="{BB962C8B-B14F-4D97-AF65-F5344CB8AC3E}">
        <p14:creationId xmlns:p14="http://schemas.microsoft.com/office/powerpoint/2010/main" val="384947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FD76171B-E762-48FF-B5C0-C2E4D8CA13A5}" type="slidenum">
              <a:rPr lang="en-US" smtClean="0"/>
              <a:pPr>
                <a:defRPr/>
              </a:pPr>
              <a:t>‹#›</a:t>
            </a:fld>
            <a:endParaRPr lang="en-US"/>
          </a:p>
        </p:txBody>
      </p:sp>
    </p:spTree>
    <p:extLst>
      <p:ext uri="{BB962C8B-B14F-4D97-AF65-F5344CB8AC3E}">
        <p14:creationId xmlns:p14="http://schemas.microsoft.com/office/powerpoint/2010/main" val="42599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1CC8D544-C2BB-4237-B2D7-395211C7CBAB}" type="slidenum">
              <a:rPr lang="en-US" smtClean="0"/>
              <a:pPr>
                <a:defRPr/>
              </a:pPr>
              <a:t>‹#›</a:t>
            </a:fld>
            <a:endParaRPr lang="en-US"/>
          </a:p>
        </p:txBody>
      </p:sp>
    </p:spTree>
    <p:extLst>
      <p:ext uri="{BB962C8B-B14F-4D97-AF65-F5344CB8AC3E}">
        <p14:creationId xmlns:p14="http://schemas.microsoft.com/office/powerpoint/2010/main" val="353304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3F2C33-6893-4EAA-A53F-EF9F5C489769}" type="slidenum">
              <a:rPr lang="en-US" smtClean="0"/>
              <a:pPr>
                <a:defRPr/>
              </a:pPr>
              <a:t>‹#›</a:t>
            </a:fld>
            <a:endParaRPr lang="en-US"/>
          </a:p>
        </p:txBody>
      </p:sp>
    </p:spTree>
    <p:extLst>
      <p:ext uri="{BB962C8B-B14F-4D97-AF65-F5344CB8AC3E}">
        <p14:creationId xmlns:p14="http://schemas.microsoft.com/office/powerpoint/2010/main" val="9748910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8</a:t>
            </a:r>
            <a:br>
              <a:rPr lang="en-US" sz="4000" dirty="0"/>
            </a:br>
            <a:br>
              <a:rPr lang="en-US" sz="4000" dirty="0"/>
            </a:br>
            <a:r>
              <a:rPr lang="en-US" sz="4000" dirty="0"/>
              <a:t>Sharing, Integrating, and Analyzing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Importing a CSV File </a:t>
            </a:r>
            <a:br>
              <a:rPr lang="en-US" dirty="0"/>
            </a:br>
            <a:r>
              <a:rPr lang="en-US" dirty="0"/>
              <a:t>as an Access Table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71416"/>
            <a:ext cx="6957317" cy="285975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B571CED-8519-479C-9665-3A9BDF698F5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Importing a CSV File </a:t>
            </a:r>
            <a:br>
              <a:rPr lang="en-US"/>
            </a:br>
            <a:r>
              <a:rPr lang="en-US"/>
              <a:t>as an Access Table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126294"/>
            <a:ext cx="6957317" cy="375000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EAF6052-A095-4782-AD4E-AEDCE145C2DD}"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Importing an XML File </a:t>
            </a:r>
            <a:br>
              <a:rPr lang="en-US" dirty="0"/>
            </a:br>
            <a:r>
              <a:rPr lang="en-US" dirty="0"/>
              <a:t>as an Access Table</a:t>
            </a:r>
          </a:p>
        </p:txBody>
      </p:sp>
      <p:sp>
        <p:nvSpPr>
          <p:cNvPr id="11267" name="Content Placeholder 2"/>
          <p:cNvSpPr>
            <a:spLocks noGrp="1"/>
          </p:cNvSpPr>
          <p:nvPr>
            <p:ph idx="1"/>
          </p:nvPr>
        </p:nvSpPr>
        <p:spPr>
          <a:xfrm>
            <a:off x="1981200" y="1828800"/>
            <a:ext cx="8382000" cy="4267200"/>
          </a:xfrm>
        </p:spPr>
        <p:txBody>
          <a:bodyPr>
            <a:normAutofit lnSpcReduction="10000"/>
          </a:bodyPr>
          <a:lstStyle/>
          <a:p>
            <a:r>
              <a:rPr lang="en-US" sz="2800" dirty="0"/>
              <a:t>In the Import &amp; Link group on the External Data tab on the Ribbon, click the XML File button to open the Get External Data - XML File dialog box</a:t>
            </a:r>
          </a:p>
          <a:p>
            <a:r>
              <a:rPr lang="en-US" sz="2800" dirty="0"/>
              <a:t>Click the Browse button, navigate to the location for the XML file, click the XML filename, and then click the Open button</a:t>
            </a:r>
          </a:p>
          <a:p>
            <a:r>
              <a:rPr lang="en-US" sz="2800" dirty="0"/>
              <a:t>Click the OK button in the Get External Data - XML File dialog box, click the table name in the Import XML dialog box, click the appropriate option button in the Import Options section, and then click the OK button</a:t>
            </a:r>
          </a:p>
          <a:p>
            <a:r>
              <a:rPr lang="en-US" sz="2800" dirty="0"/>
              <a:t>Click the Close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40481E0-1280-4088-9611-EB5CC91FC5A9}"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an XML File </a:t>
            </a:r>
            <a:br>
              <a:rPr lang="en-US" dirty="0"/>
            </a:br>
            <a:r>
              <a:rPr lang="en-US" dirty="0"/>
              <a:t>as an Access Table</a:t>
            </a:r>
          </a:p>
        </p:txBody>
      </p:sp>
      <p:sp>
        <p:nvSpPr>
          <p:cNvPr id="3" name="Content Placeholder 2"/>
          <p:cNvSpPr>
            <a:spLocks noGrp="1"/>
          </p:cNvSpPr>
          <p:nvPr>
            <p:ph idx="1"/>
          </p:nvPr>
        </p:nvSpPr>
        <p:spPr/>
        <p:txBody>
          <a:bodyPr/>
          <a:lstStyle/>
          <a:p>
            <a:pPr>
              <a:buNone/>
            </a:pPr>
            <a:r>
              <a:rPr lang="en-US" i="1" dirty="0"/>
              <a:t>or</a:t>
            </a:r>
          </a:p>
          <a:p>
            <a:r>
              <a:rPr lang="en-US" dirty="0"/>
              <a:t>To save the import steps, click the Save import steps check box, enter a name for the saved steps in the Save as box, and then click the Save Import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t>Importing an XML File </a:t>
            </a:r>
            <a:br>
              <a:rPr lang="en-US"/>
            </a:br>
            <a:r>
              <a:rPr lang="en-US"/>
              <a:t>as an Access Table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92757"/>
            <a:ext cx="6957317" cy="281707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97D48B4-6552-4E0E-A557-77641C707832}"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t>Exporting an Access Object</a:t>
            </a:r>
            <a:br>
              <a:rPr lang="en-US" dirty="0"/>
            </a:br>
            <a:r>
              <a:rPr lang="en-US" dirty="0"/>
              <a:t>as an XML File</a:t>
            </a:r>
          </a:p>
        </p:txBody>
      </p:sp>
      <p:sp>
        <p:nvSpPr>
          <p:cNvPr id="13315" name="Content Placeholder 2"/>
          <p:cNvSpPr>
            <a:spLocks noGrp="1"/>
          </p:cNvSpPr>
          <p:nvPr>
            <p:ph idx="1"/>
          </p:nvPr>
        </p:nvSpPr>
        <p:spPr/>
        <p:txBody>
          <a:bodyPr/>
          <a:lstStyle/>
          <a:p>
            <a:r>
              <a:rPr lang="en-US" sz="2800" dirty="0"/>
              <a:t>Right-click the object (table, query, form, or report) in the Navigation Pane, point to Export, and then click XML File</a:t>
            </a:r>
          </a:p>
          <a:p>
            <a:pPr>
              <a:buNone/>
            </a:pPr>
            <a:r>
              <a:rPr lang="en-US" sz="2800" i="1" dirty="0"/>
              <a:t>or</a:t>
            </a:r>
          </a:p>
          <a:p>
            <a:r>
              <a:rPr lang="en-US" sz="2800" dirty="0"/>
              <a:t>Click the object (table, query, form, or report) in the Navigation Pane. In the Export group on the External Data tab, click XML File button</a:t>
            </a:r>
          </a:p>
          <a:p>
            <a:r>
              <a:rPr lang="en-US" sz="2800" dirty="0"/>
              <a:t>Click the Browse button in the Export - XML File dialog box, navigate to the location where you will save the XML file, and then click the Save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0C10E46-3926-4729-8A47-700747FF00F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an Access Object</a:t>
            </a:r>
            <a:br>
              <a:rPr lang="en-US" dirty="0"/>
            </a:br>
            <a:r>
              <a:rPr lang="en-US" dirty="0"/>
              <a:t>as an XML File</a:t>
            </a:r>
          </a:p>
        </p:txBody>
      </p:sp>
      <p:sp>
        <p:nvSpPr>
          <p:cNvPr id="3" name="Content Placeholder 2"/>
          <p:cNvSpPr>
            <a:spLocks noGrp="1"/>
          </p:cNvSpPr>
          <p:nvPr>
            <p:ph idx="1"/>
          </p:nvPr>
        </p:nvSpPr>
        <p:spPr/>
        <p:txBody>
          <a:bodyPr>
            <a:normAutofit/>
          </a:bodyPr>
          <a:lstStyle/>
          <a:p>
            <a:r>
              <a:rPr lang="en-US" sz="2800" dirty="0"/>
              <a:t>Click the OK button in the dialog box, select the options in the Export XML dialog box or click the More Options button and select the options in the expanded Export XML dialog box, and then click the OK button</a:t>
            </a:r>
          </a:p>
          <a:p>
            <a:r>
              <a:rPr lang="en-US" sz="2800" dirty="0"/>
              <a:t>Click the Close button</a:t>
            </a:r>
          </a:p>
          <a:p>
            <a:pPr>
              <a:buNone/>
            </a:pPr>
            <a:r>
              <a:rPr lang="en-US" sz="2800" i="1" dirty="0"/>
              <a:t>or</a:t>
            </a:r>
          </a:p>
          <a:p>
            <a:r>
              <a:rPr lang="en-US" sz="2800" dirty="0"/>
              <a:t>To save the export steps, click the Save export steps check box, enter a name for the saved steps in the Save as box, and then click the Save Export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Exporting an Access Table </a:t>
            </a:r>
            <a:br>
              <a:rPr lang="en-US" dirty="0"/>
            </a:br>
            <a:r>
              <a:rPr lang="en-US" dirty="0"/>
              <a:t>as an XML File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659830"/>
            <a:ext cx="6957317" cy="268292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BA4E37A-0C29-46E4-9ED2-B15F8EA73159}"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Filtered PivotChart</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19906" y="1825625"/>
            <a:ext cx="4018188"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1868217"/>
            <a:ext cx="3886200" cy="426615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a:t>Creating a Multi-page Form </a:t>
            </a:r>
            <a:br>
              <a:rPr lang="en-US" dirty="0"/>
            </a:br>
            <a:r>
              <a:rPr lang="en-US" dirty="0"/>
              <a:t>Using a Tab Control</a:t>
            </a:r>
          </a:p>
        </p:txBody>
      </p:sp>
      <p:sp>
        <p:nvSpPr>
          <p:cNvPr id="15363" name="Content Placeholder 2"/>
          <p:cNvSpPr>
            <a:spLocks noGrp="1"/>
          </p:cNvSpPr>
          <p:nvPr>
            <p:ph idx="1"/>
          </p:nvPr>
        </p:nvSpPr>
        <p:spPr/>
        <p:txBody>
          <a:bodyPr/>
          <a:lstStyle/>
          <a:p>
            <a:pPr eaLnBrk="1" hangingPunct="1"/>
            <a:r>
              <a:rPr lang="en-US" dirty="0"/>
              <a:t>Create a multi-page form two ways:</a:t>
            </a:r>
          </a:p>
          <a:p>
            <a:pPr lvl="1" eaLnBrk="1" hangingPunct="1"/>
            <a:r>
              <a:rPr lang="en-US" sz="2800" b="1" dirty="0"/>
              <a:t>Page Break tool</a:t>
            </a:r>
          </a:p>
          <a:p>
            <a:pPr lvl="1" eaLnBrk="1" hangingPunct="1"/>
            <a:r>
              <a:rPr lang="en-US" sz="2800" b="1" dirty="0"/>
              <a:t>Tab Control tool</a:t>
            </a:r>
            <a:endParaRPr lang="en-US" sz="2800"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A74070D-26E9-41C1-91E7-A3B6BE617392}" type="slidenum">
              <a:rPr lang="en-US" smtClean="0"/>
              <a:pPr>
                <a:defRPr/>
              </a:pPr>
              <a:t>19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3124200"/>
            <a:ext cx="5723599"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pPr eaLnBrk="1" hangingPunct="1"/>
            <a:r>
              <a:rPr lang="en-US"/>
              <a:t>Export an Access table to an HTML document and view the document</a:t>
            </a:r>
          </a:p>
          <a:p>
            <a:pPr eaLnBrk="1" hangingPunct="1"/>
            <a:r>
              <a:rPr lang="en-US"/>
              <a:t>Import a CSV file as an Access table</a:t>
            </a:r>
          </a:p>
          <a:p>
            <a:pPr eaLnBrk="1" hangingPunct="1"/>
            <a:r>
              <a:rPr lang="en-US"/>
              <a:t>Use the Table Analyzer</a:t>
            </a:r>
          </a:p>
          <a:p>
            <a:pPr eaLnBrk="1" hangingPunct="1"/>
            <a:r>
              <a:rPr lang="en-US"/>
              <a:t>Import and export XML files</a:t>
            </a:r>
          </a:p>
          <a:p>
            <a:pPr eaLnBrk="1" hangingPunct="1"/>
            <a:r>
              <a:rPr lang="en-US"/>
              <a:t>Save and run import and export specifications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74A7C43-5223-46E8-A39F-AF2A7708EFE2}"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Access with Other Programs</a:t>
            </a:r>
          </a:p>
        </p:txBody>
      </p:sp>
      <p:sp>
        <p:nvSpPr>
          <p:cNvPr id="3" name="Content Placeholder 2"/>
          <p:cNvSpPr>
            <a:spLocks noGrp="1"/>
          </p:cNvSpPr>
          <p:nvPr>
            <p:ph idx="1"/>
          </p:nvPr>
        </p:nvSpPr>
        <p:spPr/>
        <p:txBody>
          <a:bodyPr/>
          <a:lstStyle/>
          <a:p>
            <a:r>
              <a:rPr lang="en-US" dirty="0"/>
              <a:t>When integrating information between programs, the program containing the original information, or object, is called the </a:t>
            </a:r>
            <a:r>
              <a:rPr lang="en-US" b="1" dirty="0"/>
              <a:t>source program</a:t>
            </a:r>
            <a:r>
              <a:rPr lang="en-US" dirty="0"/>
              <a:t>, and the program in which is placed the information created by the source program is called the </a:t>
            </a:r>
            <a:r>
              <a:rPr lang="en-US" b="1" dirty="0"/>
              <a:t>destination program</a:t>
            </a:r>
          </a:p>
          <a:p>
            <a:pPr lvl="1"/>
            <a:r>
              <a:rPr lang="en-US" sz="3200" b="1" dirty="0"/>
              <a:t>Importing</a:t>
            </a:r>
          </a:p>
          <a:p>
            <a:pPr lvl="1"/>
            <a:r>
              <a:rPr lang="en-US" sz="3200" b="1" dirty="0"/>
              <a:t>Embedding</a:t>
            </a:r>
          </a:p>
          <a:p>
            <a:pPr lvl="1"/>
            <a:r>
              <a:rPr lang="en-US" sz="3200" b="1" dirty="0"/>
              <a:t>Linking</a:t>
            </a:r>
            <a:endParaRPr lang="en-US" sz="3200"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Embedding a Chart in a Form </a:t>
            </a:r>
            <a:br>
              <a:rPr lang="en-US" dirty="0"/>
            </a:br>
            <a:r>
              <a:rPr lang="en-US" dirty="0"/>
              <a:t>or Report</a:t>
            </a:r>
          </a:p>
        </p:txBody>
      </p:sp>
      <p:sp>
        <p:nvSpPr>
          <p:cNvPr id="16387" name="Content Placeholder 2"/>
          <p:cNvSpPr>
            <a:spLocks noGrp="1"/>
          </p:cNvSpPr>
          <p:nvPr>
            <p:ph idx="1"/>
          </p:nvPr>
        </p:nvSpPr>
        <p:spPr/>
        <p:txBody>
          <a:bodyPr>
            <a:normAutofit lnSpcReduction="10000"/>
          </a:bodyPr>
          <a:lstStyle/>
          <a:p>
            <a:r>
              <a:rPr lang="en-US" sz="2800" dirty="0"/>
              <a:t>In the Controls group on the Design tab in Design view, click the More button, and then click the Chart tool</a:t>
            </a:r>
          </a:p>
          <a:p>
            <a:r>
              <a:rPr lang="en-US" sz="2800" dirty="0"/>
              <a:t>Position the + portion of the pointer where you want to position the upper-left corner of the chart, and then click the mouse button to start the Chart Wizard</a:t>
            </a:r>
          </a:p>
          <a:p>
            <a:r>
              <a:rPr lang="en-US" sz="2800" dirty="0"/>
              <a:t>Select the record source, fields, and chart type</a:t>
            </a:r>
          </a:p>
          <a:p>
            <a:r>
              <a:rPr lang="en-US" sz="2800" dirty="0"/>
              <a:t>Edit the chart contents, and select the fields that link the object and chart, if necessary</a:t>
            </a:r>
          </a:p>
          <a:p>
            <a:r>
              <a:rPr lang="en-US" sz="2800" dirty="0"/>
              <a:t>Enter a chart title, select whether to include a legend, and then click the Finish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08314BF-06DE-4E0E-A131-645A0D5224EA}"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Embedding a Chart in a Form </a:t>
            </a:r>
            <a:br>
              <a:rPr lang="en-US" dirty="0"/>
            </a:br>
            <a:r>
              <a:rPr lang="en-US" dirty="0"/>
              <a:t>or Report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94586"/>
            <a:ext cx="6957317" cy="321341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B063A33-D093-46FC-8F93-BC9B02FC15C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t>Creating and Using a PivotTable</a:t>
            </a:r>
          </a:p>
        </p:txBody>
      </p:sp>
      <p:sp>
        <p:nvSpPr>
          <p:cNvPr id="3" name="Content Placeholder 2"/>
          <p:cNvSpPr>
            <a:spLocks noGrp="1"/>
          </p:cNvSpPr>
          <p:nvPr>
            <p:ph idx="1"/>
          </p:nvPr>
        </p:nvSpPr>
        <p:spPr/>
        <p:txBody>
          <a:bodyPr/>
          <a:lstStyle/>
          <a:p>
            <a:pPr>
              <a:spcBef>
                <a:spcPts val="0"/>
              </a:spcBef>
              <a:defRPr/>
            </a:pPr>
            <a:r>
              <a:rPr lang="en-US" sz="2400" b="1" dirty="0"/>
              <a:t>PivotTable- </a:t>
            </a:r>
            <a:r>
              <a:rPr lang="en-US" sz="2400" dirty="0"/>
              <a:t> an interactive table to dynamically analyze data</a:t>
            </a:r>
          </a:p>
          <a:p>
            <a:pPr lvl="1">
              <a:spcBef>
                <a:spcPts val="0"/>
              </a:spcBef>
              <a:defRPr/>
            </a:pPr>
            <a:r>
              <a:rPr lang="en-US" sz="2400" b="1" dirty="0"/>
              <a:t>Total/Detail area</a:t>
            </a:r>
          </a:p>
          <a:p>
            <a:pPr lvl="2">
              <a:spcBef>
                <a:spcPts val="0"/>
              </a:spcBef>
              <a:defRPr/>
            </a:pPr>
            <a:r>
              <a:rPr lang="en-US" b="1" dirty="0">
                <a:ea typeface="+mn-ea"/>
                <a:cs typeface="+mn-cs"/>
              </a:rPr>
              <a:t>Detail field</a:t>
            </a:r>
          </a:p>
          <a:p>
            <a:pPr lvl="2">
              <a:spcBef>
                <a:spcPts val="0"/>
              </a:spcBef>
              <a:defRPr/>
            </a:pPr>
            <a:r>
              <a:rPr lang="en-US" b="1" dirty="0">
                <a:ea typeface="+mn-ea"/>
                <a:cs typeface="+mn-cs"/>
              </a:rPr>
              <a:t>Detail values</a:t>
            </a:r>
          </a:p>
          <a:p>
            <a:pPr lvl="1">
              <a:spcBef>
                <a:spcPts val="0"/>
              </a:spcBef>
              <a:defRPr/>
            </a:pPr>
            <a:r>
              <a:rPr lang="en-US" sz="2400" b="1" dirty="0"/>
              <a:t>Row area</a:t>
            </a:r>
          </a:p>
          <a:p>
            <a:pPr lvl="2">
              <a:spcBef>
                <a:spcPts val="0"/>
              </a:spcBef>
              <a:defRPr/>
            </a:pPr>
            <a:r>
              <a:rPr lang="en-US" b="1" dirty="0">
                <a:ea typeface="+mn-ea"/>
                <a:cs typeface="+mn-cs"/>
              </a:rPr>
              <a:t>Row field</a:t>
            </a:r>
          </a:p>
          <a:p>
            <a:pPr lvl="2">
              <a:spcBef>
                <a:spcPts val="0"/>
              </a:spcBef>
              <a:defRPr/>
            </a:pPr>
            <a:r>
              <a:rPr lang="en-US" b="1" dirty="0">
                <a:ea typeface="+mn-ea"/>
                <a:cs typeface="+mn-cs"/>
              </a:rPr>
              <a:t>Row field items</a:t>
            </a:r>
          </a:p>
          <a:p>
            <a:pPr lvl="1">
              <a:spcBef>
                <a:spcPts val="0"/>
              </a:spcBef>
              <a:defRPr/>
            </a:pPr>
            <a:r>
              <a:rPr lang="en-US" sz="2400" b="1" dirty="0"/>
              <a:t>Column area</a:t>
            </a:r>
          </a:p>
          <a:p>
            <a:pPr lvl="2">
              <a:spcBef>
                <a:spcPts val="0"/>
              </a:spcBef>
              <a:defRPr/>
            </a:pPr>
            <a:r>
              <a:rPr lang="en-US" b="1" dirty="0">
                <a:ea typeface="+mn-ea"/>
                <a:cs typeface="+mn-cs"/>
              </a:rPr>
              <a:t>Column Field</a:t>
            </a:r>
          </a:p>
          <a:p>
            <a:pPr lvl="2">
              <a:spcBef>
                <a:spcPts val="0"/>
              </a:spcBef>
              <a:defRPr/>
            </a:pPr>
            <a:r>
              <a:rPr lang="en-US" b="1" dirty="0">
                <a:ea typeface="+mn-ea"/>
                <a:cs typeface="+mn-cs"/>
              </a:rPr>
              <a:t>Column field items</a:t>
            </a:r>
          </a:p>
          <a:p>
            <a:pPr lvl="1">
              <a:spcBef>
                <a:spcPts val="0"/>
              </a:spcBef>
              <a:defRPr/>
            </a:pPr>
            <a:r>
              <a:rPr lang="en-US" sz="2400" b="1" dirty="0"/>
              <a:t>Filter area</a:t>
            </a:r>
          </a:p>
          <a:p>
            <a:pPr lvl="2">
              <a:spcBef>
                <a:spcPts val="0"/>
              </a:spcBef>
              <a:defRPr/>
            </a:pPr>
            <a:r>
              <a:rPr lang="en-US" b="1" dirty="0">
                <a:ea typeface="+mn-ea"/>
                <a:cs typeface="+mn-cs"/>
              </a:rPr>
              <a:t>Filter field</a:t>
            </a:r>
          </a:p>
          <a:p>
            <a:pPr lvl="2">
              <a:spcBef>
                <a:spcPts val="0"/>
              </a:spcBef>
              <a:defRPr/>
            </a:pPr>
            <a:r>
              <a:rPr lang="en-US" b="1" dirty="0">
                <a:ea typeface="+mn-ea"/>
                <a:cs typeface="+mn-cs"/>
              </a:rPr>
              <a:t>Filter field items</a:t>
            </a:r>
            <a:endParaRPr lang="en-US" b="1"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0C0ECBF-75A8-4C6E-99B0-A47E08905F14}"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t>Creating and Using a PivotTable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62269"/>
            <a:ext cx="6957317" cy="387804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553CBA6-E625-47D4-8206-FF544545E91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Creating a PivotChart</a:t>
            </a:r>
          </a:p>
        </p:txBody>
      </p:sp>
      <p:sp>
        <p:nvSpPr>
          <p:cNvPr id="20483" name="Content Placeholder 2"/>
          <p:cNvSpPr>
            <a:spLocks noGrp="1"/>
          </p:cNvSpPr>
          <p:nvPr>
            <p:ph idx="1"/>
          </p:nvPr>
        </p:nvSpPr>
        <p:spPr/>
        <p:txBody>
          <a:bodyPr/>
          <a:lstStyle/>
          <a:p>
            <a:pPr eaLnBrk="1" hangingPunct="1"/>
            <a:r>
              <a:rPr lang="en-US" dirty="0"/>
              <a:t>Office provides the </a:t>
            </a:r>
            <a:r>
              <a:rPr lang="en-US" b="1" dirty="0"/>
              <a:t>Office PivotChart Component </a:t>
            </a:r>
            <a:r>
              <a:rPr lang="en-US" dirty="0"/>
              <a:t>to assist in adding a chart to a table or query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850789A-612B-4F36-BF79-F03015557B1A}" type="slidenum">
              <a:rPr lang="en-US" smtClean="0"/>
              <a:pPr>
                <a:defRPr/>
              </a:pPr>
              <a:t>25</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2809876"/>
            <a:ext cx="6003381" cy="335684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Linking Data from an </a:t>
            </a:r>
            <a:br>
              <a:rPr lang="en-US"/>
            </a:br>
            <a:r>
              <a:rPr lang="en-US"/>
              <a:t>Excel Worksheet</a:t>
            </a:r>
          </a:p>
        </p:txBody>
      </p:sp>
      <p:sp>
        <p:nvSpPr>
          <p:cNvPr id="21507" name="Content Placeholder 2"/>
          <p:cNvSpPr>
            <a:spLocks noGrp="1"/>
          </p:cNvSpPr>
          <p:nvPr>
            <p:ph idx="1"/>
          </p:nvPr>
        </p:nvSpPr>
        <p:spPr/>
        <p:txBody>
          <a:bodyPr/>
          <a:lstStyle/>
          <a:p>
            <a:pPr eaLnBrk="1" hangingPunct="1"/>
            <a:r>
              <a:rPr lang="en-US" dirty="0"/>
              <a:t>Click the </a:t>
            </a:r>
            <a:r>
              <a:rPr lang="en-US" b="1" dirty="0"/>
              <a:t>External Data</a:t>
            </a:r>
            <a:r>
              <a:rPr lang="en-US" dirty="0"/>
              <a:t> tab on the Ribbon, and then in the Import &amp; Link group on the External Data tab, click the </a:t>
            </a:r>
            <a:r>
              <a:rPr lang="en-US" b="1" dirty="0"/>
              <a:t>Excel button</a:t>
            </a:r>
          </a:p>
          <a:p>
            <a:pPr eaLnBrk="1" hangingPunct="1"/>
            <a:r>
              <a:rPr lang="en-US" dirty="0"/>
              <a:t>Click the </a:t>
            </a:r>
            <a:r>
              <a:rPr lang="en-US" b="1" dirty="0"/>
              <a:t>Browse</a:t>
            </a:r>
            <a:r>
              <a:rPr lang="en-US" dirty="0"/>
              <a:t> button and select the file to import</a:t>
            </a:r>
          </a:p>
          <a:p>
            <a:pPr eaLnBrk="1" hangingPunct="1"/>
            <a:r>
              <a:rPr lang="en-US" dirty="0"/>
              <a:t>Follow the steps in the dialog boxes</a:t>
            </a:r>
          </a:p>
          <a:p>
            <a:pPr eaLnBrk="1" hangingPunct="1"/>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6A29540-3CA7-4630-B0E3-D57BCB2694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Linking Data from an </a:t>
            </a:r>
            <a:br>
              <a:rPr lang="en-US"/>
            </a:br>
            <a:r>
              <a:rPr lang="en-US"/>
              <a:t>Excel Worksheet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74464"/>
            <a:ext cx="6957317" cy="385365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E715576-A3CD-4C6B-816D-872C5C53F29C}"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Linking Data from an </a:t>
            </a:r>
            <a:br>
              <a:rPr lang="en-US"/>
            </a:br>
            <a:r>
              <a:rPr lang="en-US"/>
              <a:t>Excel Worksheet</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126294"/>
            <a:ext cx="6957317" cy="375000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CD31B84-B137-40D2-B9E8-FCCF9DFD79AB}" type="slidenum">
              <a:rPr lang="en-US" smtClean="0"/>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p:nvPr>
        </p:nvSpPr>
        <p:spPr/>
        <p:txBody>
          <a:bodyPr/>
          <a:lstStyle/>
          <a:p>
            <a:pPr eaLnBrk="1" hangingPunct="1"/>
            <a:r>
              <a:rPr lang="en-US"/>
              <a:t>Objectives</a:t>
            </a:r>
          </a:p>
        </p:txBody>
      </p:sp>
      <p:sp>
        <p:nvSpPr>
          <p:cNvPr id="5125" name="Rectangle 3"/>
          <p:cNvSpPr>
            <a:spLocks noGrp="1"/>
          </p:cNvSpPr>
          <p:nvPr>
            <p:ph idx="1"/>
          </p:nvPr>
        </p:nvSpPr>
        <p:spPr/>
        <p:txBody>
          <a:bodyPr/>
          <a:lstStyle/>
          <a:p>
            <a:pPr eaLnBrk="1" hangingPunct="1"/>
            <a:r>
              <a:rPr lang="en-US"/>
              <a:t>Create a multi-page form using a tab control</a:t>
            </a:r>
          </a:p>
          <a:p>
            <a:pPr eaLnBrk="1" hangingPunct="1"/>
            <a:r>
              <a:rPr lang="en-US"/>
              <a:t>Embed a chart in a form</a:t>
            </a:r>
          </a:p>
          <a:p>
            <a:pPr eaLnBrk="1" hangingPunct="1"/>
            <a:r>
              <a:rPr lang="en-US"/>
              <a:t>Create and modify PivotTables and PivotCharts</a:t>
            </a:r>
          </a:p>
          <a:p>
            <a:pPr eaLnBrk="1" hangingPunct="1"/>
            <a:r>
              <a:rPr lang="en-US"/>
              <a:t>Link data from an Excel worksheet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0831243-B774-4F4D-8AC0-4F9EEBD163B8}"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Source and Web Page</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81929" y="1825625"/>
            <a:ext cx="5094141"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233539"/>
            <a:ext cx="3886200" cy="3535511"/>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a:t>Exporting an Access Query </a:t>
            </a:r>
            <a:br>
              <a:rPr lang="en-US" dirty="0"/>
            </a:br>
            <a:r>
              <a:rPr lang="en-US" dirty="0"/>
              <a:t>to an HTML Document</a:t>
            </a:r>
          </a:p>
        </p:txBody>
      </p:sp>
      <p:sp>
        <p:nvSpPr>
          <p:cNvPr id="6147" name="Content Placeholder 2"/>
          <p:cNvSpPr>
            <a:spLocks noGrp="1"/>
          </p:cNvSpPr>
          <p:nvPr>
            <p:ph idx="1"/>
          </p:nvPr>
        </p:nvSpPr>
        <p:spPr/>
        <p:txBody>
          <a:bodyPr/>
          <a:lstStyle/>
          <a:p>
            <a:r>
              <a:rPr lang="en-US" sz="2400" dirty="0"/>
              <a:t>In the Navigation Pane, right-click the object (table, query, form, or report) to be exported, point to Export on the shortcut menu, and then click HTML Document</a:t>
            </a:r>
          </a:p>
          <a:p>
            <a:pPr>
              <a:buNone/>
            </a:pPr>
            <a:r>
              <a:rPr lang="en-US" sz="2400" i="1" dirty="0"/>
              <a:t>or</a:t>
            </a:r>
          </a:p>
          <a:p>
            <a:r>
              <a:rPr lang="en-US" sz="2400" dirty="0"/>
              <a:t>In the Navigation Pane, click the object (table, query, form, or report) to be exported, click the External Data tab on the Ribbon, click the More button in the Export group on the External Data tab, and then click HTML Document</a:t>
            </a:r>
          </a:p>
          <a:p>
            <a:r>
              <a:rPr lang="en-US" sz="2400" dirty="0"/>
              <a:t>Click the Browse button in the Export – HTML Document dialog box, select the location to save the file, enter the filename in the File name box, and then click the Save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9C5133F-1BE7-4CFA-8C1D-55237AB64BD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an Access Query </a:t>
            </a:r>
            <a:br>
              <a:rPr lang="en-US" dirty="0"/>
            </a:br>
            <a:r>
              <a:rPr lang="en-US" dirty="0"/>
              <a:t>to an HTML Document</a:t>
            </a:r>
          </a:p>
        </p:txBody>
      </p:sp>
      <p:sp>
        <p:nvSpPr>
          <p:cNvPr id="3" name="Content Placeholder 2"/>
          <p:cNvSpPr>
            <a:spLocks noGrp="1"/>
          </p:cNvSpPr>
          <p:nvPr>
            <p:ph idx="1"/>
          </p:nvPr>
        </p:nvSpPr>
        <p:spPr/>
        <p:txBody>
          <a:bodyPr/>
          <a:lstStyle/>
          <a:p>
            <a:r>
              <a:rPr lang="en-US" sz="2800" dirty="0"/>
              <a:t>Click the Export data with formatting and layout check box to retain most formatting and layout information, and then click the OK button</a:t>
            </a:r>
          </a:p>
          <a:p>
            <a:r>
              <a:rPr lang="en-US" sz="2800" dirty="0"/>
              <a:t>If using a template, click the Select a HTML Template check box in the HTML Output Options dialog box, click the Browse button, select the location for the template, click the template filename, and then click the OK button</a:t>
            </a:r>
          </a:p>
          <a:p>
            <a:r>
              <a:rPr lang="en-US" sz="2800" dirty="0"/>
              <a:t>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Viewing an HTML Document Using Internet Explorer</a:t>
            </a:r>
          </a:p>
        </p:txBody>
      </p:sp>
      <p:sp>
        <p:nvSpPr>
          <p:cNvPr id="6" name="Content Placeholder 5"/>
          <p:cNvSpPr>
            <a:spLocks noGrp="1"/>
          </p:cNvSpPr>
          <p:nvPr>
            <p:ph idx="1"/>
          </p:nvPr>
        </p:nvSpPr>
        <p:spPr/>
        <p:txBody>
          <a:bodyPr/>
          <a:lstStyle/>
          <a:p>
            <a:r>
              <a:rPr lang="en-US" dirty="0"/>
              <a:t>Open Windows Explorer, and then navigate to and open the </a:t>
            </a:r>
            <a:r>
              <a:rPr lang="en-US" b="1" dirty="0"/>
              <a:t>Access2\Tutorial </a:t>
            </a:r>
            <a:r>
              <a:rPr lang="en-US" dirty="0"/>
              <a:t>folder, which is where the exported HTML document was saved</a:t>
            </a:r>
          </a:p>
          <a:p>
            <a:r>
              <a:rPr lang="en-US" dirty="0"/>
              <a:t>Right-click </a:t>
            </a:r>
            <a:r>
              <a:rPr lang="en-US" b="1" dirty="0"/>
              <a:t>Crosstab </a:t>
            </a:r>
            <a:r>
              <a:rPr lang="en-US" dirty="0"/>
              <a:t>in the file list to open the shortcut menu, click </a:t>
            </a:r>
            <a:r>
              <a:rPr lang="en-US" b="1" dirty="0"/>
              <a:t>Open with, </a:t>
            </a:r>
            <a:r>
              <a:rPr lang="en-US" dirty="0"/>
              <a:t>click </a:t>
            </a:r>
            <a:r>
              <a:rPr lang="en-US" b="1" dirty="0"/>
              <a:t>Internet Explorer</a:t>
            </a:r>
            <a:r>
              <a:rPr lang="en-US" dirty="0"/>
              <a:t>, and then click the </a:t>
            </a:r>
            <a:r>
              <a:rPr lang="en-US" b="1" dirty="0"/>
              <a:t>OK </a:t>
            </a:r>
            <a:r>
              <a:rPr lang="en-US" dirty="0"/>
              <a:t>button (if necessary)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25569CD-0D90-491D-83FD-EB54D5C10BA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t>Importing a CSV File </a:t>
            </a:r>
            <a:br>
              <a:rPr lang="en-US" dirty="0"/>
            </a:br>
            <a:r>
              <a:rPr lang="en-US" dirty="0"/>
              <a:t>as an Access Table</a:t>
            </a:r>
          </a:p>
        </p:txBody>
      </p:sp>
      <p:sp>
        <p:nvSpPr>
          <p:cNvPr id="8195" name="Content Placeholder 2"/>
          <p:cNvSpPr>
            <a:spLocks noGrp="1"/>
          </p:cNvSpPr>
          <p:nvPr>
            <p:ph idx="1"/>
          </p:nvPr>
        </p:nvSpPr>
        <p:spPr>
          <a:xfrm>
            <a:off x="1981200" y="1752600"/>
            <a:ext cx="8305800" cy="4495800"/>
          </a:xfrm>
        </p:spPr>
        <p:txBody>
          <a:bodyPr>
            <a:normAutofit fontScale="92500"/>
          </a:bodyPr>
          <a:lstStyle/>
          <a:p>
            <a:r>
              <a:rPr lang="en-US" sz="2800" dirty="0"/>
              <a:t>In the Import &amp; Link group on the External Data tab on the Ribbon, click the Text File button to open the Get External Data - Text File dialog box</a:t>
            </a:r>
          </a:p>
          <a:p>
            <a:r>
              <a:rPr lang="en-US" sz="2800" dirty="0"/>
              <a:t>Click the Browse button in the dialog box, navigate to the location where the file to import is stored, click the filename, and then click the Open button</a:t>
            </a:r>
          </a:p>
          <a:p>
            <a:r>
              <a:rPr lang="en-US" sz="2800" dirty="0"/>
              <a:t>Click the Import the source data into a new table in the current database option button, and then click the OK button</a:t>
            </a:r>
          </a:p>
          <a:p>
            <a:r>
              <a:rPr lang="en-US" sz="2800" dirty="0"/>
              <a:t>In the Import Text Wizard dialog box, click the Delimited option button, and then click the Next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E4EF7F8-7207-4D0D-BF66-D702C40273C3}"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a CSV File </a:t>
            </a:r>
            <a:br>
              <a:rPr lang="en-US" dirty="0"/>
            </a:br>
            <a:r>
              <a:rPr lang="en-US" dirty="0"/>
              <a:t>as an Access Table</a:t>
            </a:r>
          </a:p>
        </p:txBody>
      </p:sp>
      <p:sp>
        <p:nvSpPr>
          <p:cNvPr id="3" name="Content Placeholder 2"/>
          <p:cNvSpPr>
            <a:spLocks noGrp="1"/>
          </p:cNvSpPr>
          <p:nvPr>
            <p:ph idx="1"/>
          </p:nvPr>
        </p:nvSpPr>
        <p:spPr/>
        <p:txBody>
          <a:bodyPr>
            <a:normAutofit/>
          </a:bodyPr>
          <a:lstStyle/>
          <a:p>
            <a:r>
              <a:rPr lang="en-US" sz="2800" dirty="0"/>
              <a:t>Make sure the Comma option button is selected. If appropriate, click the First Row Contains Field Names check box to select it, and then click the Next button</a:t>
            </a:r>
          </a:p>
          <a:p>
            <a:r>
              <a:rPr lang="en-US" sz="2800" dirty="0"/>
              <a:t>For each field, if necessary, select the column, type its field name and select its data type, and then click the Next button</a:t>
            </a:r>
          </a:p>
          <a:p>
            <a:r>
              <a:rPr lang="en-US" sz="2800" dirty="0"/>
              <a:t>Choose the appropriate option button- let Access create a primary key, choose a primary key, or to avoid setting a primary key; click the Next button, type the table name in the Import to Table box, and then click the Finish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4E1DC83-EF6B-4F8C-9F77-1E59E114F8FF}"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1250</Words>
  <Application>Microsoft Office PowerPoint</Application>
  <PresentationFormat>Widescreen</PresentationFormat>
  <Paragraphs>151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 Tutorial 8  Sharing, Integrating, and Analyzing Data</vt:lpstr>
      <vt:lpstr>Objectives</vt:lpstr>
      <vt:lpstr>Objectives</vt:lpstr>
      <vt:lpstr>HTML Source and Web Page</vt:lpstr>
      <vt:lpstr>Exporting an Access Query  to an HTML Document</vt:lpstr>
      <vt:lpstr>Exporting an Access Query  to an HTML Document</vt:lpstr>
      <vt:lpstr>Viewing an HTML Document Using Internet Explorer</vt:lpstr>
      <vt:lpstr>Importing a CSV File  as an Access Table</vt:lpstr>
      <vt:lpstr>Importing a CSV File  as an Access Table</vt:lpstr>
      <vt:lpstr>Importing a CSV File  as an Access Table</vt:lpstr>
      <vt:lpstr>Importing a CSV File  as an Access Table</vt:lpstr>
      <vt:lpstr>Importing an XML File  as an Access Table</vt:lpstr>
      <vt:lpstr>Importing an XML File  as an Access Table</vt:lpstr>
      <vt:lpstr>Importing an XML File  as an Access Table</vt:lpstr>
      <vt:lpstr>Exporting an Access Object as an XML File</vt:lpstr>
      <vt:lpstr>Exporting an Access Object as an XML File</vt:lpstr>
      <vt:lpstr>Exporting an Access Table  as an XML File</vt:lpstr>
      <vt:lpstr>Filtered PivotChart</vt:lpstr>
      <vt:lpstr>Creating a Multi-page Form  Using a Tab Control</vt:lpstr>
      <vt:lpstr>Integrating Access with Other Programs</vt:lpstr>
      <vt:lpstr>Embedding a Chart in a Form  or Report</vt:lpstr>
      <vt:lpstr>Embedding a Chart in a Form  or Report</vt:lpstr>
      <vt:lpstr>Creating and Using a PivotTable</vt:lpstr>
      <vt:lpstr>Creating and Using a PivotTable</vt:lpstr>
      <vt:lpstr>Creating a PivotChart</vt:lpstr>
      <vt:lpstr>Linking Data from an  Excel Worksheet</vt:lpstr>
      <vt:lpstr>Linking Data from an  Excel Worksheet</vt:lpstr>
      <vt:lpstr>Linking Data from an  Excel Worksheet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2017-08-07T16:03:36Z</dcterms:created>
  <dcterms:modified xsi:type="dcterms:W3CDTF">2017-08-17T19:10:48Z</dcterms:modified>
</cp:coreProperties>
</file>