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1"/>
  </p:sldMasterIdLst>
  <p:notesMasterIdLst>
    <p:notesMasterId r:id="rId25"/>
  </p:notesMasterIdLst>
  <p:sldIdLst>
    <p:sldId id="258" r:id="rId2"/>
    <p:sldId id="289" r:id="rId3"/>
    <p:sldId id="312" r:id="rId4"/>
    <p:sldId id="338" r:id="rId5"/>
    <p:sldId id="339" r:id="rId6"/>
    <p:sldId id="340" r:id="rId7"/>
    <p:sldId id="317" r:id="rId8"/>
    <p:sldId id="318" r:id="rId9"/>
    <p:sldId id="319"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4" r:id="rId23"/>
    <p:sldId id="35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428"/>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00"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F998752-82C1-4B6E-AB50-B2D42F196633}" type="slidenum">
              <a:rPr lang="en-US"/>
              <a:pPr>
                <a:defRPr/>
              </a:pPr>
              <a:t>‹#›</a:t>
            </a:fld>
            <a:endParaRPr lang="en-US"/>
          </a:p>
        </p:txBody>
      </p:sp>
    </p:spTree>
    <p:extLst>
      <p:ext uri="{BB962C8B-B14F-4D97-AF65-F5344CB8AC3E}">
        <p14:creationId xmlns:p14="http://schemas.microsoft.com/office/powerpoint/2010/main" val="626998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C923114-E30B-4251-9B77-3FFE9F20FD50}" type="slidenum">
              <a:rPr lang="en-US" smtClean="0"/>
              <a:pPr/>
              <a:t>1</a:t>
            </a:fld>
            <a:endParaRPr lang="en-US"/>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7EA3323-C97E-4D64-BC7B-228358FC4A0C}" type="slidenum">
              <a:rPr lang="en-US" smtClean="0"/>
              <a:pPr>
                <a:defRPr/>
              </a:pPr>
              <a:t>‹#›</a:t>
            </a:fld>
            <a:endParaRPr lang="en-US"/>
          </a:p>
        </p:txBody>
      </p:sp>
    </p:spTree>
    <p:extLst>
      <p:ext uri="{BB962C8B-B14F-4D97-AF65-F5344CB8AC3E}">
        <p14:creationId xmlns:p14="http://schemas.microsoft.com/office/powerpoint/2010/main" val="322285703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A71BDE9C-FC32-4B45-9AFD-26B3238D023F}" type="slidenum">
              <a:rPr lang="en-US" smtClean="0"/>
              <a:pPr>
                <a:defRPr/>
              </a:pPr>
              <a:t>‹#›</a:t>
            </a:fld>
            <a:endParaRPr lang="en-US"/>
          </a:p>
        </p:txBody>
      </p:sp>
    </p:spTree>
    <p:extLst>
      <p:ext uri="{BB962C8B-B14F-4D97-AF65-F5344CB8AC3E}">
        <p14:creationId xmlns:p14="http://schemas.microsoft.com/office/powerpoint/2010/main" val="289488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BC88691F-F8B5-485A-AC18-1C1402936DF3}" type="slidenum">
              <a:rPr lang="en-US" smtClean="0"/>
              <a:pPr>
                <a:defRPr/>
              </a:pPr>
              <a:t>‹#›</a:t>
            </a:fld>
            <a:endParaRPr lang="en-US"/>
          </a:p>
        </p:txBody>
      </p:sp>
    </p:spTree>
    <p:extLst>
      <p:ext uri="{BB962C8B-B14F-4D97-AF65-F5344CB8AC3E}">
        <p14:creationId xmlns:p14="http://schemas.microsoft.com/office/powerpoint/2010/main" val="2699099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74880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005C36A2-F006-42C9-8CAD-44FE8DD9AECA}" type="slidenum">
              <a:rPr lang="en-US" smtClean="0"/>
              <a:pPr>
                <a:defRPr/>
              </a:pPr>
              <a:t>‹#›</a:t>
            </a:fld>
            <a:endParaRPr lang="en-US"/>
          </a:p>
        </p:txBody>
      </p:sp>
    </p:spTree>
    <p:extLst>
      <p:ext uri="{BB962C8B-B14F-4D97-AF65-F5344CB8AC3E}">
        <p14:creationId xmlns:p14="http://schemas.microsoft.com/office/powerpoint/2010/main" val="364394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6F7269B4-306E-491C-9850-675D6E88463A}" type="slidenum">
              <a:rPr lang="en-US" smtClean="0"/>
              <a:pPr>
                <a:defRPr/>
              </a:pPr>
              <a:t>‹#›</a:t>
            </a:fld>
            <a:endParaRPr lang="en-US"/>
          </a:p>
        </p:txBody>
      </p:sp>
    </p:spTree>
    <p:extLst>
      <p:ext uri="{BB962C8B-B14F-4D97-AF65-F5344CB8AC3E}">
        <p14:creationId xmlns:p14="http://schemas.microsoft.com/office/powerpoint/2010/main" val="391231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8C29A05E-CA2A-4454-88E8-E41FC5154C9F}" type="slidenum">
              <a:rPr lang="en-US" smtClean="0"/>
              <a:pPr>
                <a:defRPr/>
              </a:pPr>
              <a:t>‹#›</a:t>
            </a:fld>
            <a:endParaRPr lang="en-US"/>
          </a:p>
        </p:txBody>
      </p:sp>
    </p:spTree>
    <p:extLst>
      <p:ext uri="{BB962C8B-B14F-4D97-AF65-F5344CB8AC3E}">
        <p14:creationId xmlns:p14="http://schemas.microsoft.com/office/powerpoint/2010/main" val="304223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AD72E31D-2197-4880-9CBE-A5216B506C24}" type="slidenum">
              <a:rPr lang="en-US" smtClean="0"/>
              <a:pPr>
                <a:defRPr/>
              </a:pPr>
              <a:t>‹#›</a:t>
            </a:fld>
            <a:endParaRPr lang="en-US"/>
          </a:p>
        </p:txBody>
      </p:sp>
    </p:spTree>
    <p:extLst>
      <p:ext uri="{BB962C8B-B14F-4D97-AF65-F5344CB8AC3E}">
        <p14:creationId xmlns:p14="http://schemas.microsoft.com/office/powerpoint/2010/main" val="7650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A10D41C-49D8-467F-9668-A62718E2D4F1}" type="slidenum">
              <a:rPr lang="en-US" smtClean="0"/>
              <a:pPr>
                <a:defRPr/>
              </a:pPr>
              <a:t>‹#›</a:t>
            </a:fld>
            <a:endParaRPr lang="en-US"/>
          </a:p>
        </p:txBody>
      </p:sp>
    </p:spTree>
    <p:extLst>
      <p:ext uri="{BB962C8B-B14F-4D97-AF65-F5344CB8AC3E}">
        <p14:creationId xmlns:p14="http://schemas.microsoft.com/office/powerpoint/2010/main" val="278160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8F2445D6-DD97-4184-93C7-69167A2DDF5B}" type="slidenum">
              <a:rPr lang="en-US" smtClean="0"/>
              <a:pPr>
                <a:defRPr/>
              </a:pPr>
              <a:t>‹#›</a:t>
            </a:fld>
            <a:endParaRPr lang="en-US"/>
          </a:p>
        </p:txBody>
      </p:sp>
    </p:spTree>
    <p:extLst>
      <p:ext uri="{BB962C8B-B14F-4D97-AF65-F5344CB8AC3E}">
        <p14:creationId xmlns:p14="http://schemas.microsoft.com/office/powerpoint/2010/main" val="271543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D1930B45-B11E-4E6C-81AF-19EE7D72FEE4}" type="slidenum">
              <a:rPr lang="en-US" smtClean="0"/>
              <a:pPr>
                <a:defRPr/>
              </a:pPr>
              <a:t>‹#›</a:t>
            </a:fld>
            <a:endParaRPr lang="en-US"/>
          </a:p>
        </p:txBody>
      </p:sp>
    </p:spTree>
    <p:extLst>
      <p:ext uri="{BB962C8B-B14F-4D97-AF65-F5344CB8AC3E}">
        <p14:creationId xmlns:p14="http://schemas.microsoft.com/office/powerpoint/2010/main" val="195809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4C172328-C2A4-4FF7-A90A-2E200D750893}" type="slidenum">
              <a:rPr lang="en-US" smtClean="0"/>
              <a:pPr>
                <a:defRPr/>
              </a:pPr>
              <a:t>‹#›</a:t>
            </a:fld>
            <a:endParaRPr lang="en-US"/>
          </a:p>
        </p:txBody>
      </p:sp>
    </p:spTree>
    <p:extLst>
      <p:ext uri="{BB962C8B-B14F-4D97-AF65-F5344CB8AC3E}">
        <p14:creationId xmlns:p14="http://schemas.microsoft.com/office/powerpoint/2010/main" val="108745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EA3323-C97E-4D64-BC7B-228358FC4A0C}" type="slidenum">
              <a:rPr lang="en-US" smtClean="0"/>
              <a:pPr>
                <a:defRPr/>
              </a:pPr>
              <a:t>‹#›</a:t>
            </a:fld>
            <a:endParaRPr lang="en-US"/>
          </a:p>
        </p:txBody>
      </p:sp>
    </p:spTree>
    <p:extLst>
      <p:ext uri="{BB962C8B-B14F-4D97-AF65-F5344CB8AC3E}">
        <p14:creationId xmlns:p14="http://schemas.microsoft.com/office/powerpoint/2010/main" val="436181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10</a:t>
            </a:r>
            <a:br>
              <a:rPr lang="en-US" sz="4000" dirty="0"/>
            </a:br>
            <a:br>
              <a:rPr lang="en-US" sz="4000" dirty="0"/>
            </a:br>
            <a:r>
              <a:rPr lang="en-US" sz="4000" dirty="0"/>
              <a:t>Automating Tasks with Macros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Command Button </a:t>
            </a:r>
            <a:br>
              <a:rPr lang="en-US" dirty="0"/>
            </a:br>
            <a:r>
              <a:rPr lang="en-US" dirty="0"/>
              <a:t>with an Attached Macro</a:t>
            </a:r>
          </a:p>
        </p:txBody>
      </p:sp>
      <p:sp>
        <p:nvSpPr>
          <p:cNvPr id="3" name="Content Placeholder 2"/>
          <p:cNvSpPr>
            <a:spLocks noGrp="1"/>
          </p:cNvSpPr>
          <p:nvPr>
            <p:ph idx="1"/>
          </p:nvPr>
        </p:nvSpPr>
        <p:spPr/>
        <p:txBody>
          <a:bodyPr/>
          <a:lstStyle/>
          <a:p>
            <a:r>
              <a:rPr lang="en-US" dirty="0"/>
              <a:t>A </a:t>
            </a:r>
            <a:r>
              <a:rPr lang="en-US" b="1" dirty="0"/>
              <a:t>command button </a:t>
            </a:r>
            <a:r>
              <a:rPr lang="en-US" dirty="0"/>
              <a:t>is a control on a form that starts an action, or a set of actions, when clicked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743201"/>
            <a:ext cx="6001886" cy="33507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Submacros</a:t>
            </a:r>
            <a:endParaRPr lang="en-US" dirty="0"/>
          </a:p>
        </p:txBody>
      </p:sp>
      <p:sp>
        <p:nvSpPr>
          <p:cNvPr id="3" name="Content Placeholder 2"/>
          <p:cNvSpPr>
            <a:spLocks noGrp="1"/>
          </p:cNvSpPr>
          <p:nvPr>
            <p:ph idx="1"/>
          </p:nvPr>
        </p:nvSpPr>
        <p:spPr/>
        <p:txBody>
          <a:bodyPr/>
          <a:lstStyle/>
          <a:p>
            <a:r>
              <a:rPr lang="en-US" dirty="0"/>
              <a:t>A </a:t>
            </a:r>
            <a:r>
              <a:rPr lang="en-US" b="1" dirty="0" err="1"/>
              <a:t>submacro</a:t>
            </a:r>
            <a:r>
              <a:rPr lang="en-US" b="1" dirty="0"/>
              <a:t> </a:t>
            </a:r>
            <a:r>
              <a:rPr lang="en-US" dirty="0"/>
              <a:t>is a complete macro with a </a:t>
            </a:r>
            <a:r>
              <a:rPr lang="en-US" dirty="0" err="1"/>
              <a:t>Submacro</a:t>
            </a:r>
            <a:r>
              <a:rPr lang="en-US" dirty="0"/>
              <a:t> header within a macro</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341" y="2819401"/>
            <a:ext cx="6957317" cy="26585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a:t>
            </a:r>
            <a:r>
              <a:rPr lang="en-US" dirty="0" err="1"/>
              <a:t>Submacro</a:t>
            </a:r>
            <a:endParaRPr lang="en-US" dirty="0"/>
          </a:p>
        </p:txBody>
      </p:sp>
      <p:sp>
        <p:nvSpPr>
          <p:cNvPr id="3" name="Content Placeholder 2"/>
          <p:cNvSpPr>
            <a:spLocks noGrp="1"/>
          </p:cNvSpPr>
          <p:nvPr>
            <p:ph idx="1"/>
          </p:nvPr>
        </p:nvSpPr>
        <p:spPr/>
        <p:txBody>
          <a:bodyPr>
            <a:normAutofit/>
          </a:bodyPr>
          <a:lstStyle/>
          <a:p>
            <a:r>
              <a:rPr lang="en-US" sz="2600" dirty="0"/>
              <a:t>Open the macro in the Macro Designer</a:t>
            </a:r>
          </a:p>
          <a:p>
            <a:r>
              <a:rPr lang="en-US" sz="2600" dirty="0"/>
              <a:t>Click the Add New Action arrow, click </a:t>
            </a:r>
            <a:r>
              <a:rPr lang="en-US" sz="2600" dirty="0" err="1"/>
              <a:t>Submacro</a:t>
            </a:r>
            <a:r>
              <a:rPr lang="en-US" sz="2600" dirty="0"/>
              <a:t>, and then type the </a:t>
            </a:r>
            <a:r>
              <a:rPr lang="en-US" sz="2600" dirty="0" err="1"/>
              <a:t>submacro</a:t>
            </a:r>
            <a:r>
              <a:rPr lang="en-US" sz="2600" dirty="0"/>
              <a:t> name in the </a:t>
            </a:r>
            <a:r>
              <a:rPr lang="en-US" sz="2600" dirty="0" err="1"/>
              <a:t>Submacro</a:t>
            </a:r>
            <a:r>
              <a:rPr lang="en-US" sz="2600" dirty="0"/>
              <a:t> box</a:t>
            </a:r>
          </a:p>
          <a:p>
            <a:r>
              <a:rPr lang="en-US" sz="2600" dirty="0"/>
              <a:t>Click the Add New Action arrow above the End </a:t>
            </a:r>
            <a:r>
              <a:rPr lang="en-US" sz="2600" dirty="0" err="1"/>
              <a:t>Submacro</a:t>
            </a:r>
            <a:r>
              <a:rPr lang="en-US" sz="2600" dirty="0"/>
              <a:t> statement, click the action to use, then set the action’s arguments</a:t>
            </a:r>
          </a:p>
          <a:p>
            <a:r>
              <a:rPr lang="en-US" sz="2600" dirty="0"/>
              <a:t>If the </a:t>
            </a:r>
            <a:r>
              <a:rPr lang="en-US" sz="2600" dirty="0" err="1"/>
              <a:t>submacro</a:t>
            </a:r>
            <a:r>
              <a:rPr lang="en-US" sz="2600" dirty="0"/>
              <a:t> consists of more than one action, repeat the previous step for each action</a:t>
            </a:r>
          </a:p>
          <a:p>
            <a:r>
              <a:rPr lang="en-US" sz="2600" dirty="0"/>
              <a:t>Add comments as needed to the </a:t>
            </a:r>
            <a:r>
              <a:rPr lang="en-US" sz="2600" dirty="0" err="1"/>
              <a:t>submacro</a:t>
            </a:r>
            <a:r>
              <a:rPr lang="en-US" sz="2600" dirty="0"/>
              <a:t> to document the </a:t>
            </a:r>
            <a:r>
              <a:rPr lang="en-US" sz="2600" dirty="0" err="1"/>
              <a:t>submacro’s</a:t>
            </a:r>
            <a:r>
              <a:rPr lang="en-US" sz="2600" dirty="0"/>
              <a:t> function or provide other information</a:t>
            </a:r>
          </a:p>
          <a:p>
            <a:r>
              <a:rPr lang="en-US" sz="2600" dirty="0"/>
              <a:t>Save the macro</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Command Button </a:t>
            </a:r>
            <a:br>
              <a:rPr lang="en-US" dirty="0"/>
            </a:br>
            <a:r>
              <a:rPr lang="en-US" dirty="0"/>
              <a:t>to a Form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48855"/>
            <a:ext cx="6957317" cy="330487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Attaching a </a:t>
            </a:r>
            <a:r>
              <a:rPr lang="en-US" dirty="0" err="1"/>
              <a:t>Submacro</a:t>
            </a:r>
            <a:r>
              <a:rPr lang="en-US" dirty="0"/>
              <a:t> </a:t>
            </a:r>
            <a:br>
              <a:rPr lang="en-US" dirty="0"/>
            </a:br>
            <a:r>
              <a:rPr lang="en-US" dirty="0"/>
              <a:t>to a Command Button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662879"/>
            <a:ext cx="6957317" cy="2676829"/>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Form</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0" y="1295400"/>
            <a:ext cx="4267200" cy="4429932"/>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81485"/>
            <a:ext cx="3886200" cy="383961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a User Interface</a:t>
            </a:r>
          </a:p>
        </p:txBody>
      </p:sp>
      <p:sp>
        <p:nvSpPr>
          <p:cNvPr id="3" name="Content Placeholder 2"/>
          <p:cNvSpPr>
            <a:spLocks noGrp="1"/>
          </p:cNvSpPr>
          <p:nvPr>
            <p:ph idx="1"/>
          </p:nvPr>
        </p:nvSpPr>
        <p:spPr/>
        <p:txBody>
          <a:bodyPr/>
          <a:lstStyle/>
          <a:p>
            <a:r>
              <a:rPr lang="en-US" dirty="0"/>
              <a:t>A </a:t>
            </a:r>
            <a:r>
              <a:rPr lang="en-US" b="1" dirty="0"/>
              <a:t>user interface </a:t>
            </a:r>
            <a:r>
              <a:rPr lang="en-US" dirty="0"/>
              <a:t>is the visual display of controls and objects to communicate with a computer program</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List Box to a Form</a:t>
            </a:r>
          </a:p>
        </p:txBody>
      </p:sp>
      <p:sp>
        <p:nvSpPr>
          <p:cNvPr id="3" name="Content Placeholder 2"/>
          <p:cNvSpPr>
            <a:spLocks noGrp="1"/>
          </p:cNvSpPr>
          <p:nvPr>
            <p:ph idx="1"/>
          </p:nvPr>
        </p:nvSpPr>
        <p:spPr/>
        <p:txBody>
          <a:bodyPr/>
          <a:lstStyle/>
          <a:p>
            <a:r>
              <a:rPr lang="en-US" dirty="0"/>
              <a:t>Switch to Design view, if necessary</a:t>
            </a:r>
          </a:p>
          <a:p>
            <a:r>
              <a:rPr lang="en-US" dirty="0"/>
              <a:t>If necessary, click the More button in the Controls group on the Design tab, and then click the Use Control Wizards tool to select or deselect it</a:t>
            </a:r>
          </a:p>
          <a:p>
            <a:r>
              <a:rPr lang="en-US" dirty="0"/>
              <a:t>Click the More button in the Controls group on the Design tab, and then click the List Box tool</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List Box to a Form</a:t>
            </a:r>
          </a:p>
        </p:txBody>
      </p:sp>
      <p:sp>
        <p:nvSpPr>
          <p:cNvPr id="3" name="Content Placeholder 2"/>
          <p:cNvSpPr>
            <a:spLocks noGrp="1"/>
          </p:cNvSpPr>
          <p:nvPr>
            <p:ph idx="1"/>
          </p:nvPr>
        </p:nvSpPr>
        <p:spPr/>
        <p:txBody>
          <a:bodyPr/>
          <a:lstStyle/>
          <a:p>
            <a:r>
              <a:rPr lang="en-US" dirty="0"/>
              <a:t>Position the pointer’s plus symbol (+) where you want to place the upper-left corner of the list box, and then click the mouse button</a:t>
            </a:r>
          </a:p>
          <a:p>
            <a:r>
              <a:rPr lang="en-US" dirty="0"/>
              <a:t>If the List Box Wizard is used, complete the dialog boxes to choose the source of the list, select the fields to appear in the list box, select a sort order, size the columns, and select the label</a:t>
            </a:r>
          </a:p>
          <a:p>
            <a:r>
              <a:rPr lang="en-US" dirty="0"/>
              <a:t>If the List Box Wizard is not used, set the Row Source property and size the list box</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List Box to a Form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30562"/>
            <a:ext cx="6957317" cy="234146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lstStyle/>
          <a:p>
            <a:r>
              <a:rPr lang="en-US" dirty="0"/>
              <a:t>Run and add actions to macros</a:t>
            </a:r>
          </a:p>
          <a:p>
            <a:r>
              <a:rPr lang="en-US" dirty="0"/>
              <a:t>Single step a macro</a:t>
            </a:r>
          </a:p>
          <a:p>
            <a:r>
              <a:rPr lang="en-US" dirty="0"/>
              <a:t>Create a </a:t>
            </a:r>
            <a:r>
              <a:rPr lang="en-US" dirty="0" err="1"/>
              <a:t>submacro</a:t>
            </a:r>
            <a:endParaRPr lang="en-US" dirty="0"/>
          </a:p>
          <a:p>
            <a:r>
              <a:rPr lang="en-US" dirty="0"/>
              <a:t>Add a command button to a form</a:t>
            </a:r>
          </a:p>
          <a:p>
            <a:r>
              <a:rPr lang="en-US" dirty="0"/>
              <a:t>Attach a macro to a command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3D8DF0B-0F0B-4498-A935-85C5891E1DD8}"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Using SQL</a:t>
            </a:r>
          </a:p>
        </p:txBody>
      </p:sp>
      <p:sp>
        <p:nvSpPr>
          <p:cNvPr id="23555" name="Content Placeholder 2"/>
          <p:cNvSpPr>
            <a:spLocks noGrp="1"/>
          </p:cNvSpPr>
          <p:nvPr>
            <p:ph idx="1"/>
          </p:nvPr>
        </p:nvSpPr>
        <p:spPr/>
        <p:txBody>
          <a:bodyPr/>
          <a:lstStyle/>
          <a:p>
            <a:r>
              <a:rPr lang="en-US" sz="2800" b="1" dirty="0"/>
              <a:t>SQL (Structured Query Language)</a:t>
            </a:r>
            <a:r>
              <a:rPr lang="en-US" sz="2800" dirty="0"/>
              <a:t> is a standard language used in querying, updating, and managing relational databases</a:t>
            </a:r>
          </a:p>
          <a:p>
            <a:r>
              <a:rPr lang="en-US" sz="2800" dirty="0"/>
              <a:t>Open the query in Datasheet view or Design view</a:t>
            </a:r>
          </a:p>
          <a:p>
            <a:r>
              <a:rPr lang="en-US" sz="2800" dirty="0"/>
              <a:t>Click the SQL View button on the status bar, right-click the object tab and click SQL View on the shortcut menu, or click the View button arrow in the Views group (in Datasheet view) or in the Results group (in Design view) and click SQL View</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AAB17B5D-BFBA-4185-B97D-F7A1C1ACD7EB}"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Using SQL</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3306172"/>
            <a:ext cx="6957317" cy="13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4F8A467-DCCA-47F2-80A5-01A72ED6A9DF}" type="slidenum">
              <a:rPr lang="en-US" smtClean="0"/>
              <a:pPr>
                <a:defRPr/>
              </a:pPr>
              <a:t>21</a:t>
            </a:fld>
            <a:endParaRPr lang="en-US"/>
          </a:p>
        </p:txBody>
      </p:sp>
      <p:sp>
        <p:nvSpPr>
          <p:cNvPr id="2" name="TextBox 1">
            <a:extLst>
              <a:ext uri="{FF2B5EF4-FFF2-40B4-BE49-F238E27FC236}">
                <a16:creationId xmlns:a16="http://schemas.microsoft.com/office/drawing/2014/main" id="{1D34F7E6-9209-4566-AF23-578D3552FFE9}"/>
              </a:ext>
            </a:extLst>
          </p:cNvPr>
          <p:cNvSpPr txBox="1"/>
          <p:nvPr/>
        </p:nvSpPr>
        <p:spPr>
          <a:xfrm>
            <a:off x="1524000" y="5334000"/>
            <a:ext cx="9144000" cy="369332"/>
          </a:xfrm>
          <a:prstGeom prst="rect">
            <a:avLst/>
          </a:prstGeom>
          <a:noFill/>
        </p:spPr>
        <p:txBody>
          <a:bodyPr wrap="square" rtlCol="0">
            <a:spAutoFit/>
          </a:bodyPr>
          <a:lstStyle/>
          <a:p>
            <a:pPr algn="ctr"/>
            <a:r>
              <a:rPr lang="en-US" dirty="0"/>
              <a:t>Using SQL view is a great way to learn to create SQL statements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Macros</a:t>
            </a:r>
          </a:p>
        </p:txBody>
      </p:sp>
      <p:sp>
        <p:nvSpPr>
          <p:cNvPr id="3" name="Content Placeholder 2"/>
          <p:cNvSpPr>
            <a:spLocks noGrp="1"/>
          </p:cNvSpPr>
          <p:nvPr>
            <p:ph idx="1"/>
          </p:nvPr>
        </p:nvSpPr>
        <p:spPr/>
        <p:txBody>
          <a:bodyPr/>
          <a:lstStyle/>
          <a:p>
            <a:r>
              <a:rPr lang="en-US" dirty="0"/>
              <a:t>The </a:t>
            </a:r>
            <a:r>
              <a:rPr lang="en-US" b="1" dirty="0"/>
              <a:t>Load event </a:t>
            </a:r>
            <a:r>
              <a:rPr lang="en-US" dirty="0"/>
              <a:t>occurs when Access opens a form</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22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342" y="2639366"/>
            <a:ext cx="6957317" cy="15792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Navigation Form</a:t>
            </a:r>
          </a:p>
        </p:txBody>
      </p:sp>
      <p:sp>
        <p:nvSpPr>
          <p:cNvPr id="3" name="Content Placeholder 2"/>
          <p:cNvSpPr>
            <a:spLocks noGrp="1"/>
          </p:cNvSpPr>
          <p:nvPr>
            <p:ph idx="1"/>
          </p:nvPr>
        </p:nvSpPr>
        <p:spPr/>
        <p:txBody>
          <a:bodyPr/>
          <a:lstStyle/>
          <a:p>
            <a:r>
              <a:rPr lang="en-US" dirty="0"/>
              <a:t>A navigation form is a form with tabs that allows you to display database objects in an organized way to users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23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341" y="3048001"/>
            <a:ext cx="6957317" cy="21280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Objectives</a:t>
            </a:r>
          </a:p>
        </p:txBody>
      </p:sp>
      <p:sp>
        <p:nvSpPr>
          <p:cNvPr id="5123" name="Content Placeholder 2"/>
          <p:cNvSpPr>
            <a:spLocks noGrp="1"/>
          </p:cNvSpPr>
          <p:nvPr>
            <p:ph idx="1"/>
          </p:nvPr>
        </p:nvSpPr>
        <p:spPr/>
        <p:txBody>
          <a:bodyPr/>
          <a:lstStyle/>
          <a:p>
            <a:r>
              <a:rPr lang="en-US" dirty="0"/>
              <a:t>Create an unbound form</a:t>
            </a:r>
          </a:p>
          <a:p>
            <a:r>
              <a:rPr lang="en-US" dirty="0"/>
              <a:t>Add a list box to a form</a:t>
            </a:r>
          </a:p>
          <a:p>
            <a:r>
              <a:rPr lang="en-US" dirty="0"/>
              <a:t>Use an SQL statement to fill a list box with object names</a:t>
            </a:r>
          </a:p>
          <a:p>
            <a:r>
              <a:rPr lang="en-US" dirty="0"/>
              <a:t>Create multiple macros on a form</a:t>
            </a:r>
          </a:p>
          <a:p>
            <a:r>
              <a:rPr lang="en-US" dirty="0"/>
              <a:t>Create a navigation form</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CECE1A2-4AD1-4E0C-9F26-EC3DDD9EB43A}"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 Designer</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21209" y="1825625"/>
            <a:ext cx="4215581"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092893"/>
            <a:ext cx="3886200" cy="381680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Macros</a:t>
            </a:r>
          </a:p>
        </p:txBody>
      </p:sp>
      <p:sp>
        <p:nvSpPr>
          <p:cNvPr id="3" name="Content Placeholder 2"/>
          <p:cNvSpPr>
            <a:spLocks noGrp="1"/>
          </p:cNvSpPr>
          <p:nvPr>
            <p:ph idx="1"/>
          </p:nvPr>
        </p:nvSpPr>
        <p:spPr/>
        <p:txBody>
          <a:bodyPr/>
          <a:lstStyle/>
          <a:p>
            <a:r>
              <a:rPr lang="en-US" dirty="0"/>
              <a:t>A </a:t>
            </a:r>
            <a:r>
              <a:rPr lang="en-US" b="1" dirty="0"/>
              <a:t>macro </a:t>
            </a:r>
            <a:r>
              <a:rPr lang="en-US" dirty="0"/>
              <a:t>is an action, or a set of actions, that Access will perform automatically when run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2951985"/>
            <a:ext cx="6957317" cy="2951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Directly Running an Existing Macro</a:t>
            </a:r>
          </a:p>
        </p:txBody>
      </p:sp>
      <p:sp>
        <p:nvSpPr>
          <p:cNvPr id="3" name="Content Placeholder 2"/>
          <p:cNvSpPr>
            <a:spLocks noGrp="1"/>
          </p:cNvSpPr>
          <p:nvPr>
            <p:ph idx="1"/>
          </p:nvPr>
        </p:nvSpPr>
        <p:spPr/>
        <p:txBody>
          <a:bodyPr>
            <a:normAutofit/>
          </a:bodyPr>
          <a:lstStyle/>
          <a:p>
            <a:r>
              <a:rPr lang="en-US" sz="2800" dirty="0"/>
              <a:t>With the Macro Designer open, click the Run button in the Tools group on the Design tab on the Ribbon</a:t>
            </a:r>
          </a:p>
          <a:p>
            <a:pPr>
              <a:buNone/>
            </a:pPr>
            <a:r>
              <a:rPr lang="en-US" sz="2800" i="1" dirty="0"/>
              <a:t>or</a:t>
            </a:r>
          </a:p>
          <a:p>
            <a:r>
              <a:rPr lang="en-US" sz="2800" dirty="0"/>
              <a:t>In the Macro group on the Database Tools tab on the Ribbon, click the Run Macro button, select the macro name in the Macro Name list in the Run Macro dialog box, and then click the OK button</a:t>
            </a:r>
          </a:p>
          <a:p>
            <a:pPr>
              <a:buNone/>
            </a:pPr>
            <a:r>
              <a:rPr lang="en-US" sz="2800" i="1" dirty="0"/>
              <a:t>or</a:t>
            </a:r>
          </a:p>
          <a:p>
            <a:r>
              <a:rPr lang="en-US" sz="2800" dirty="0"/>
              <a:t>In the Macros group in the Navigation Pane, right-click the macro name, and then click Run on the shortcut menu</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05C36A2-F006-42C9-8CAD-44FE8DD9AECA}"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Directly Running an Existing Macro</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6172"/>
            <a:ext cx="6957317" cy="389024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33FE82-3CA4-48B1-9EA4-99EC1C5CCFB8}"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Adding Actions to a Macro</a:t>
            </a:r>
          </a:p>
        </p:txBody>
      </p:sp>
      <p:sp>
        <p:nvSpPr>
          <p:cNvPr id="6" name="Content Placeholder 5"/>
          <p:cNvSpPr>
            <a:spLocks noGrp="1"/>
          </p:cNvSpPr>
          <p:nvPr>
            <p:ph idx="1"/>
          </p:nvPr>
        </p:nvSpPr>
        <p:spPr/>
        <p:txBody>
          <a:bodyPr/>
          <a:lstStyle/>
          <a:p>
            <a:r>
              <a:rPr lang="en-US" dirty="0"/>
              <a:t>The </a:t>
            </a:r>
            <a:r>
              <a:rPr lang="en-US" b="1" dirty="0"/>
              <a:t>Macro Designer </a:t>
            </a:r>
            <a:r>
              <a:rPr lang="en-US" dirty="0"/>
              <a:t>creates and modifies macros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9BA8E7E-DDB5-43BD-9377-012C47662E61}" type="slidenum">
              <a:rPr lang="en-US" smtClean="0"/>
              <a:pPr>
                <a:defRPr/>
              </a:pPr>
              <a:t>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917" y="2286000"/>
            <a:ext cx="6957317" cy="38902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Single Stepping a Macro</a:t>
            </a:r>
          </a:p>
        </p:txBody>
      </p:sp>
      <p:sp>
        <p:nvSpPr>
          <p:cNvPr id="12291" name="Content Placeholder 2"/>
          <p:cNvSpPr>
            <a:spLocks noGrp="1"/>
          </p:cNvSpPr>
          <p:nvPr>
            <p:ph idx="1"/>
          </p:nvPr>
        </p:nvSpPr>
        <p:spPr/>
        <p:txBody>
          <a:bodyPr>
            <a:normAutofit/>
          </a:bodyPr>
          <a:lstStyle/>
          <a:p>
            <a:r>
              <a:rPr lang="en-US" sz="2800" dirty="0"/>
              <a:t>The macro single step feature executes a macro one action at a time, pausing between actions</a:t>
            </a:r>
          </a:p>
          <a:p>
            <a:r>
              <a:rPr lang="en-US" sz="2800" dirty="0"/>
              <a:t>In the Macro Designer, click the Single Step button in the Tools group on the Design tab</a:t>
            </a:r>
          </a:p>
          <a:p>
            <a:r>
              <a:rPr lang="en-US" sz="2800" dirty="0"/>
              <a:t>Click the Run button in the Tools group on the Design tab</a:t>
            </a:r>
          </a:p>
          <a:p>
            <a:r>
              <a:rPr lang="en-US" sz="2800" dirty="0"/>
              <a:t>In the Macro Single Step dialog box, click the Step button to execute the next action, click the Stop All Macros button to stop the macro, or click the Continue button to execute all remaining actions in the macro and turn off the single step process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57023CA-C16D-415E-A6DA-FF170D9A1E25}"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795</Words>
  <Application>Microsoft Office PowerPoint</Application>
  <PresentationFormat>Widescreen</PresentationFormat>
  <Paragraphs>110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 Tutorial 10  Automating Tasks with Macros</vt:lpstr>
      <vt:lpstr>Objectives</vt:lpstr>
      <vt:lpstr>Objectives</vt:lpstr>
      <vt:lpstr>Macro Designer</vt:lpstr>
      <vt:lpstr>Introduction to Macros</vt:lpstr>
      <vt:lpstr>Directly Running an Existing Macro</vt:lpstr>
      <vt:lpstr>Directly Running an Existing Macro</vt:lpstr>
      <vt:lpstr>Adding Actions to a Macro</vt:lpstr>
      <vt:lpstr>Single Stepping a Macro</vt:lpstr>
      <vt:lpstr>Using a Command Button  with an Attached Macro</vt:lpstr>
      <vt:lpstr>Submacros</vt:lpstr>
      <vt:lpstr>Adding a Submacro</vt:lpstr>
      <vt:lpstr>Adding a Command Button  to a Form</vt:lpstr>
      <vt:lpstr>Attaching a Submacro  to a Command Button</vt:lpstr>
      <vt:lpstr>Navigation Form</vt:lpstr>
      <vt:lpstr>Designing a User Interface</vt:lpstr>
      <vt:lpstr>Adding a List Box to a Form</vt:lpstr>
      <vt:lpstr>Adding a List Box to a Form</vt:lpstr>
      <vt:lpstr>Adding a List Box to a Form</vt:lpstr>
      <vt:lpstr>Using SQL</vt:lpstr>
      <vt:lpstr>Using SQL</vt:lpstr>
      <vt:lpstr>Macros</vt:lpstr>
      <vt:lpstr>Creating a Navigation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2017-08-07T16:22:34Z</dcterms:created>
  <dcterms:modified xsi:type="dcterms:W3CDTF">2017-08-17T18:57:32Z</dcterms:modified>
</cp:coreProperties>
</file>