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26"/>
  </p:notesMasterIdLst>
  <p:sldIdLst>
    <p:sldId id="256" r:id="rId2"/>
    <p:sldId id="257" r:id="rId3"/>
    <p:sldId id="279" r:id="rId4"/>
    <p:sldId id="258" r:id="rId5"/>
    <p:sldId id="259" r:id="rId6"/>
    <p:sldId id="260" r:id="rId7"/>
    <p:sldId id="261" r:id="rId8"/>
    <p:sldId id="262" r:id="rId9"/>
    <p:sldId id="263" r:id="rId10"/>
    <p:sldId id="264" r:id="rId11"/>
    <p:sldId id="266" r:id="rId12"/>
    <p:sldId id="267" r:id="rId13"/>
    <p:sldId id="268" r:id="rId14"/>
    <p:sldId id="280"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582"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79C3FFE2-9891-49EC-AB67-97483728CDBA}" type="slidenum">
              <a:rPr lang="en-US"/>
              <a:pPr>
                <a:defRPr/>
              </a:pPr>
              <a:t>‹#›</a:t>
            </a:fld>
            <a:endParaRPr lang="en-US"/>
          </a:p>
        </p:txBody>
      </p:sp>
    </p:spTree>
    <p:extLst>
      <p:ext uri="{BB962C8B-B14F-4D97-AF65-F5344CB8AC3E}">
        <p14:creationId xmlns:p14="http://schemas.microsoft.com/office/powerpoint/2010/main" val="3356086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CCEFF2B-81CE-418A-A799-F577102B5C90}" type="slidenum">
              <a:rPr lang="en-US" smtClean="0"/>
              <a:pPr/>
              <a:t>1</a:t>
            </a:fld>
            <a:endParaRPr lang="en-US"/>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E13360D1-971F-46E2-B05E-9B571F4C1A67}" type="slidenum">
              <a:rPr lang="en-US" smtClean="0"/>
              <a:pPr>
                <a:defRPr/>
              </a:pPr>
              <a:t>‹#›</a:t>
            </a:fld>
            <a:endParaRPr lang="en-US"/>
          </a:p>
        </p:txBody>
      </p:sp>
    </p:spTree>
    <p:extLst>
      <p:ext uri="{BB962C8B-B14F-4D97-AF65-F5344CB8AC3E}">
        <p14:creationId xmlns:p14="http://schemas.microsoft.com/office/powerpoint/2010/main" val="258280452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A5E04A0D-29BB-453C-8C9C-D0BD32659BB7}" type="slidenum">
              <a:rPr lang="en-US" smtClean="0"/>
              <a:pPr>
                <a:defRPr/>
              </a:pPr>
              <a:t>‹#›</a:t>
            </a:fld>
            <a:endParaRPr lang="en-US"/>
          </a:p>
        </p:txBody>
      </p:sp>
    </p:spTree>
    <p:extLst>
      <p:ext uri="{BB962C8B-B14F-4D97-AF65-F5344CB8AC3E}">
        <p14:creationId xmlns:p14="http://schemas.microsoft.com/office/powerpoint/2010/main" val="39968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FEE9B1E0-087C-4650-823D-50CD06E9DB28}" type="slidenum">
              <a:rPr lang="en-US" smtClean="0"/>
              <a:pPr>
                <a:defRPr/>
              </a:pPr>
              <a:t>‹#›</a:t>
            </a:fld>
            <a:endParaRPr lang="en-US"/>
          </a:p>
        </p:txBody>
      </p:sp>
    </p:spTree>
    <p:extLst>
      <p:ext uri="{BB962C8B-B14F-4D97-AF65-F5344CB8AC3E}">
        <p14:creationId xmlns:p14="http://schemas.microsoft.com/office/powerpoint/2010/main" val="10130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928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6CECA56-16F0-484B-9A4F-DDCF11899B32}" type="slidenum">
              <a:rPr lang="en-US" smtClean="0"/>
              <a:pPr>
                <a:defRPr/>
              </a:pPr>
              <a:t>‹#›</a:t>
            </a:fld>
            <a:endParaRPr lang="en-US"/>
          </a:p>
        </p:txBody>
      </p:sp>
    </p:spTree>
    <p:extLst>
      <p:ext uri="{BB962C8B-B14F-4D97-AF65-F5344CB8AC3E}">
        <p14:creationId xmlns:p14="http://schemas.microsoft.com/office/powerpoint/2010/main" val="158120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AFAF2537-1AA5-49D2-B201-39DA3232CA7D}" type="slidenum">
              <a:rPr lang="en-US" smtClean="0"/>
              <a:pPr>
                <a:defRPr/>
              </a:pPr>
              <a:t>‹#›</a:t>
            </a:fld>
            <a:endParaRPr lang="en-US"/>
          </a:p>
        </p:txBody>
      </p:sp>
    </p:spTree>
    <p:extLst>
      <p:ext uri="{BB962C8B-B14F-4D97-AF65-F5344CB8AC3E}">
        <p14:creationId xmlns:p14="http://schemas.microsoft.com/office/powerpoint/2010/main" val="188862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F3517523-0F26-4B99-B24A-F56D15296A20}" type="slidenum">
              <a:rPr lang="en-US" smtClean="0"/>
              <a:pPr>
                <a:defRPr/>
              </a:pPr>
              <a:t>‹#›</a:t>
            </a:fld>
            <a:endParaRPr lang="en-US"/>
          </a:p>
        </p:txBody>
      </p:sp>
    </p:spTree>
    <p:extLst>
      <p:ext uri="{BB962C8B-B14F-4D97-AF65-F5344CB8AC3E}">
        <p14:creationId xmlns:p14="http://schemas.microsoft.com/office/powerpoint/2010/main" val="343730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7D96AEDD-CB00-474C-BCA1-D6BEE4E98CBF}" type="slidenum">
              <a:rPr lang="en-US" smtClean="0"/>
              <a:pPr>
                <a:defRPr/>
              </a:pPr>
              <a:t>‹#›</a:t>
            </a:fld>
            <a:endParaRPr lang="en-US"/>
          </a:p>
        </p:txBody>
      </p:sp>
    </p:spTree>
    <p:extLst>
      <p:ext uri="{BB962C8B-B14F-4D97-AF65-F5344CB8AC3E}">
        <p14:creationId xmlns:p14="http://schemas.microsoft.com/office/powerpoint/2010/main" val="219896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89B9B93-8FF3-472D-926E-3AFE85D36078}" type="slidenum">
              <a:rPr lang="en-US" smtClean="0"/>
              <a:pPr>
                <a:defRPr/>
              </a:pPr>
              <a:t>‹#›</a:t>
            </a:fld>
            <a:endParaRPr lang="en-US"/>
          </a:p>
        </p:txBody>
      </p:sp>
    </p:spTree>
    <p:extLst>
      <p:ext uri="{BB962C8B-B14F-4D97-AF65-F5344CB8AC3E}">
        <p14:creationId xmlns:p14="http://schemas.microsoft.com/office/powerpoint/2010/main" val="404364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76DA83A3-9FED-4084-B1E5-82DDC3F279B9}" type="slidenum">
              <a:rPr lang="en-US" smtClean="0"/>
              <a:pPr>
                <a:defRPr/>
              </a:pPr>
              <a:t>‹#›</a:t>
            </a:fld>
            <a:endParaRPr lang="en-US"/>
          </a:p>
        </p:txBody>
      </p:sp>
    </p:spTree>
    <p:extLst>
      <p:ext uri="{BB962C8B-B14F-4D97-AF65-F5344CB8AC3E}">
        <p14:creationId xmlns:p14="http://schemas.microsoft.com/office/powerpoint/2010/main" val="359304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072B53B0-76AF-4BFF-B855-E70837DC7CE0}" type="slidenum">
              <a:rPr lang="en-US" smtClean="0"/>
              <a:pPr>
                <a:defRPr/>
              </a:pPr>
              <a:t>‹#›</a:t>
            </a:fld>
            <a:endParaRPr lang="en-US"/>
          </a:p>
        </p:txBody>
      </p:sp>
    </p:spTree>
    <p:extLst>
      <p:ext uri="{BB962C8B-B14F-4D97-AF65-F5344CB8AC3E}">
        <p14:creationId xmlns:p14="http://schemas.microsoft.com/office/powerpoint/2010/main" val="228567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66AC51D1-0B7D-481C-988E-92FF9F889AA7}" type="slidenum">
              <a:rPr lang="en-US" smtClean="0"/>
              <a:pPr>
                <a:defRPr/>
              </a:pPr>
              <a:t>‹#›</a:t>
            </a:fld>
            <a:endParaRPr lang="en-US"/>
          </a:p>
        </p:txBody>
      </p:sp>
    </p:spTree>
    <p:extLst>
      <p:ext uri="{BB962C8B-B14F-4D97-AF65-F5344CB8AC3E}">
        <p14:creationId xmlns:p14="http://schemas.microsoft.com/office/powerpoint/2010/main" val="363605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3360D1-971F-46E2-B05E-9B571F4C1A67}" type="slidenum">
              <a:rPr lang="en-US" smtClean="0"/>
              <a:pPr>
                <a:defRPr/>
              </a:pPr>
              <a:t>‹#›</a:t>
            </a:fld>
            <a:endParaRPr lang="en-US"/>
          </a:p>
        </p:txBody>
      </p:sp>
    </p:spTree>
    <p:extLst>
      <p:ext uri="{BB962C8B-B14F-4D97-AF65-F5344CB8AC3E}">
        <p14:creationId xmlns:p14="http://schemas.microsoft.com/office/powerpoint/2010/main" val="503787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11</a:t>
            </a:r>
            <a:br>
              <a:rPr lang="en-US" sz="4000" dirty="0"/>
            </a:br>
            <a:br>
              <a:rPr lang="en-US" sz="4000" dirty="0"/>
            </a:br>
            <a:r>
              <a:rPr lang="en-US" sz="4000" dirty="0"/>
              <a:t>Using and Writing Visual Basic for Applications Code</a:t>
            </a:r>
          </a:p>
        </p:txBody>
      </p:sp>
    </p:spTree>
    <p:extLst>
      <p:ext uri="{BB962C8B-B14F-4D97-AF65-F5344CB8AC3E}">
        <p14:creationId xmlns:p14="http://schemas.microsoft.com/office/powerpoint/2010/main" val="30437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Creating a New Standard Module</a:t>
            </a:r>
          </a:p>
        </p:txBody>
      </p:sp>
      <p:sp>
        <p:nvSpPr>
          <p:cNvPr id="11267" name="Content Placeholder 2"/>
          <p:cNvSpPr>
            <a:spLocks noGrp="1"/>
          </p:cNvSpPr>
          <p:nvPr>
            <p:ph idx="1"/>
          </p:nvPr>
        </p:nvSpPr>
        <p:spPr/>
        <p:txBody>
          <a:bodyPr/>
          <a:lstStyle/>
          <a:p>
            <a:r>
              <a:rPr lang="en-US" dirty="0"/>
              <a:t>Click the </a:t>
            </a:r>
            <a:r>
              <a:rPr lang="en-US" b="1" dirty="0"/>
              <a:t>Create </a:t>
            </a:r>
            <a:r>
              <a:rPr lang="en-US" dirty="0"/>
              <a:t>tab on the Ribbon</a:t>
            </a:r>
          </a:p>
          <a:p>
            <a:r>
              <a:rPr lang="en-US" dirty="0"/>
              <a:t>In the Macros &amp; Code group on the Create tab, click the </a:t>
            </a:r>
            <a:r>
              <a:rPr lang="en-US" b="1" dirty="0"/>
              <a:t>Module </a:t>
            </a:r>
            <a:r>
              <a:rPr lang="en-US" dirty="0"/>
              <a:t>button. A new Code window opens in the Visual Basic window</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13868B7-56F4-4F22-BB0B-341B5963FDBB}" type="slidenum">
              <a:rPr lang="en-US" smtClean="0"/>
              <a:pPr>
                <a:defRPr/>
              </a:pPr>
              <a:t>10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332" y="3974732"/>
            <a:ext cx="6957317" cy="1091463"/>
          </a:xfrm>
          <a:prstGeom prst="rect">
            <a:avLst/>
          </a:prstGeom>
        </p:spPr>
      </p:pic>
    </p:spTree>
    <p:extLst>
      <p:ext uri="{BB962C8B-B14F-4D97-AF65-F5344CB8AC3E}">
        <p14:creationId xmlns:p14="http://schemas.microsoft.com/office/powerpoint/2010/main" val="300851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Creating a Function</a:t>
            </a:r>
          </a:p>
        </p:txBody>
      </p:sp>
      <p:sp>
        <p:nvSpPr>
          <p:cNvPr id="3" name="Content Placeholder 2"/>
          <p:cNvSpPr>
            <a:spLocks noGrp="1"/>
          </p:cNvSpPr>
          <p:nvPr>
            <p:ph idx="1"/>
          </p:nvPr>
        </p:nvSpPr>
        <p:spPr/>
        <p:txBody>
          <a:bodyPr/>
          <a:lstStyle/>
          <a:p>
            <a:pPr>
              <a:defRPr/>
            </a:pPr>
            <a:r>
              <a:rPr lang="en-US" dirty="0"/>
              <a:t>Each function begins with a </a:t>
            </a:r>
            <a:r>
              <a:rPr lang="en-US" b="1" dirty="0"/>
              <a:t>Function statement </a:t>
            </a:r>
            <a:r>
              <a:rPr lang="en-US" dirty="0"/>
              <a:t>and ends with an </a:t>
            </a:r>
            <a:r>
              <a:rPr lang="en-US" b="1" dirty="0"/>
              <a:t>End Function </a:t>
            </a:r>
            <a:r>
              <a:rPr lang="en-US" dirty="0"/>
              <a:t>statement</a:t>
            </a:r>
          </a:p>
          <a:p>
            <a:pPr lvl="1">
              <a:defRPr/>
            </a:pPr>
            <a:r>
              <a:rPr lang="en-US" sz="3200" dirty="0"/>
              <a:t>Parameter</a:t>
            </a:r>
          </a:p>
          <a:p>
            <a:pPr lvl="1">
              <a:defRPr/>
            </a:pPr>
            <a:r>
              <a:rPr lang="en-US" sz="3200" dirty="0"/>
              <a:t>Argument</a:t>
            </a:r>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D985DD6-070F-40D7-9849-BA265CED0D40}" type="slidenum">
              <a:rPr lang="en-US" smtClean="0"/>
              <a:pPr>
                <a:defRPr/>
              </a:pPr>
              <a:t>11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1" y="3048001"/>
            <a:ext cx="5280917" cy="10136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419601"/>
            <a:ext cx="4955864" cy="1789497"/>
          </a:xfrm>
          <a:prstGeom prst="rect">
            <a:avLst/>
          </a:prstGeom>
        </p:spPr>
      </p:pic>
    </p:spTree>
    <p:extLst>
      <p:ext uri="{BB962C8B-B14F-4D97-AF65-F5344CB8AC3E}">
        <p14:creationId xmlns:p14="http://schemas.microsoft.com/office/powerpoint/2010/main" val="284270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Testing a Procedure in the Immediate Window</a:t>
            </a:r>
          </a:p>
        </p:txBody>
      </p:sp>
      <p:sp>
        <p:nvSpPr>
          <p:cNvPr id="14339" name="Content Placeholder 2"/>
          <p:cNvSpPr>
            <a:spLocks noGrp="1"/>
          </p:cNvSpPr>
          <p:nvPr>
            <p:ph idx="1"/>
          </p:nvPr>
        </p:nvSpPr>
        <p:spPr/>
        <p:txBody>
          <a:bodyPr/>
          <a:lstStyle/>
          <a:p>
            <a:r>
              <a:rPr lang="en-US" dirty="0"/>
              <a:t>In the Code window, click View on the menu bar, and then click Immediate Window to open the Immediate window</a:t>
            </a:r>
          </a:p>
          <a:p>
            <a:r>
              <a:rPr lang="en-US" dirty="0"/>
              <a:t>Type a question mark (?), the procedure name, and the procedure’s arguments in parentheses. If the argument contains a string of characters, enclose the argument in quotation marks</a:t>
            </a:r>
          </a:p>
          <a:p>
            <a:r>
              <a:rPr lang="en-US" dirty="0"/>
              <a:t>Press the Enter key and verify the displayed answer</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02B124E-BC54-4277-9532-D4B89DB322B1}" type="slidenum">
              <a:rPr lang="en-US" smtClean="0"/>
              <a:pPr>
                <a:defRPr/>
              </a:pPr>
              <a:t>12</a:t>
            </a:fld>
            <a:endParaRPr lang="en-US"/>
          </a:p>
        </p:txBody>
      </p:sp>
    </p:spTree>
    <p:extLst>
      <p:ext uri="{BB962C8B-B14F-4D97-AF65-F5344CB8AC3E}">
        <p14:creationId xmlns:p14="http://schemas.microsoft.com/office/powerpoint/2010/main" val="123635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Testing a Procedure in the Immediate Window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534830"/>
            <a:ext cx="6957317" cy="93292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8DF8E6A-D121-47D6-956A-E5C3565D60B3}" type="slidenum">
              <a:rPr lang="en-US" smtClean="0"/>
              <a:pPr>
                <a:defRPr/>
              </a:pPr>
              <a:t>13</a:t>
            </a:fld>
            <a:endParaRPr lang="en-US"/>
          </a:p>
        </p:txBody>
      </p:sp>
    </p:spTree>
    <p:extLst>
      <p:ext uri="{BB962C8B-B14F-4D97-AF65-F5344CB8AC3E}">
        <p14:creationId xmlns:p14="http://schemas.microsoft.com/office/powerpoint/2010/main" val="423594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Procedure</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2383" y="1825625"/>
            <a:ext cx="4453233"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91325"/>
            <a:ext cx="3886200" cy="381993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6CECA56-16F0-484B-9A4F-DDCF11899B32}" type="slidenum">
              <a:rPr lang="en-US" smtClean="0"/>
              <a:pPr>
                <a:defRPr/>
              </a:pPr>
              <a:t>14</a:t>
            </a:fld>
            <a:endParaRPr lang="en-US"/>
          </a:p>
        </p:txBody>
      </p:sp>
    </p:spTree>
    <p:extLst>
      <p:ext uri="{BB962C8B-B14F-4D97-AF65-F5344CB8AC3E}">
        <p14:creationId xmlns:p14="http://schemas.microsoft.com/office/powerpoint/2010/main" val="381754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Creating an Event Procedure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89708"/>
            <a:ext cx="6957317" cy="282317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2F29019-D9B0-4F12-A0C2-5FE1453B9B2A}" type="slidenum">
              <a:rPr lang="en-US" smtClean="0"/>
              <a:pPr>
                <a:defRPr/>
              </a:pPr>
              <a:t>15</a:t>
            </a:fld>
            <a:endParaRPr lang="en-US"/>
          </a:p>
        </p:txBody>
      </p:sp>
    </p:spTree>
    <p:extLst>
      <p:ext uri="{BB962C8B-B14F-4D97-AF65-F5344CB8AC3E}">
        <p14:creationId xmlns:p14="http://schemas.microsoft.com/office/powerpoint/2010/main" val="403979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Designing the Event Procedure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217757"/>
            <a:ext cx="6957317" cy="156707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175EEF1-5158-4524-9787-15752A981EAE}" type="slidenum">
              <a:rPr lang="en-US" smtClean="0"/>
              <a:pPr>
                <a:defRPr/>
              </a:pPr>
              <a:t>16</a:t>
            </a:fld>
            <a:endParaRPr lang="en-US"/>
          </a:p>
        </p:txBody>
      </p:sp>
    </p:spTree>
    <p:extLst>
      <p:ext uri="{BB962C8B-B14F-4D97-AF65-F5344CB8AC3E}">
        <p14:creationId xmlns:p14="http://schemas.microsoft.com/office/powerpoint/2010/main" val="373750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Adding an Event Procedure to a Form or Report</a:t>
            </a:r>
          </a:p>
        </p:txBody>
      </p:sp>
      <p:sp>
        <p:nvSpPr>
          <p:cNvPr id="18435" name="Content Placeholder 2"/>
          <p:cNvSpPr>
            <a:spLocks noGrp="1"/>
          </p:cNvSpPr>
          <p:nvPr>
            <p:ph idx="1"/>
          </p:nvPr>
        </p:nvSpPr>
        <p:spPr/>
        <p:txBody>
          <a:bodyPr>
            <a:normAutofit/>
          </a:bodyPr>
          <a:lstStyle/>
          <a:p>
            <a:r>
              <a:rPr lang="en-US" sz="2800" dirty="0"/>
              <a:t>Open the form or report in Design view, select the control to set the event property, open the property sheet for the control, and then click the Event tab in the property sheet</a:t>
            </a:r>
          </a:p>
          <a:p>
            <a:r>
              <a:rPr lang="en-US" sz="2800" dirty="0"/>
              <a:t>Click the event property box, click its Build button, click Code Builder in the Choose Builder dialog box, and then click the OK button</a:t>
            </a:r>
          </a:p>
          <a:p>
            <a:r>
              <a:rPr lang="en-US" sz="2800" dirty="0"/>
              <a:t>Enter the subroutine statements in the Code window</a:t>
            </a:r>
          </a:p>
          <a:p>
            <a:r>
              <a:rPr lang="en-US" sz="2800" dirty="0"/>
              <a:t>Compile the procedure, fix any statement errors, and then save the event procedure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161400B-2E16-4957-A576-455B6F4368D8}" type="slidenum">
              <a:rPr lang="en-US" smtClean="0"/>
              <a:pPr>
                <a:defRPr/>
              </a:pPr>
              <a:t>17</a:t>
            </a:fld>
            <a:endParaRPr lang="en-US"/>
          </a:p>
        </p:txBody>
      </p:sp>
    </p:spTree>
    <p:extLst>
      <p:ext uri="{BB962C8B-B14F-4D97-AF65-F5344CB8AC3E}">
        <p14:creationId xmlns:p14="http://schemas.microsoft.com/office/powerpoint/2010/main" val="383575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Adding an Event Procedure to a Form or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351903"/>
            <a:ext cx="6957317" cy="129878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7337801-8E53-451A-8665-55357DE4A4A9}" type="slidenum">
              <a:rPr lang="en-US" smtClean="0"/>
              <a:pPr>
                <a:defRPr/>
              </a:pPr>
              <a:t>18</a:t>
            </a:fld>
            <a:endParaRPr lang="en-US"/>
          </a:p>
        </p:txBody>
      </p:sp>
    </p:spTree>
    <p:extLst>
      <p:ext uri="{BB962C8B-B14F-4D97-AF65-F5344CB8AC3E}">
        <p14:creationId xmlns:p14="http://schemas.microsoft.com/office/powerpoint/2010/main" val="372400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Compiling Modules</a:t>
            </a:r>
          </a:p>
        </p:txBody>
      </p:sp>
      <p:sp>
        <p:nvSpPr>
          <p:cNvPr id="20483" name="Content Placeholder 2"/>
          <p:cNvSpPr>
            <a:spLocks noGrp="1"/>
          </p:cNvSpPr>
          <p:nvPr>
            <p:ph idx="1"/>
          </p:nvPr>
        </p:nvSpPr>
        <p:spPr/>
        <p:txBody>
          <a:bodyPr/>
          <a:lstStyle/>
          <a:p>
            <a:r>
              <a:rPr lang="en-US" dirty="0"/>
              <a:t>The process of translating modules from VBA to a form your computer understands is called </a:t>
            </a:r>
            <a:r>
              <a:rPr lang="en-US" b="1" dirty="0"/>
              <a:t>compilation</a:t>
            </a:r>
            <a:r>
              <a:rPr lang="en-US" dirty="0"/>
              <a:t>; </a:t>
            </a:r>
            <a:r>
              <a:rPr lang="en-US" b="1" dirty="0"/>
              <a:t>compile</a:t>
            </a:r>
            <a:r>
              <a:rPr lang="en-US" dirty="0"/>
              <a:t> is the term used</a:t>
            </a:r>
          </a:p>
          <a:p>
            <a:r>
              <a:rPr lang="en-US" dirty="0"/>
              <a:t>To run a procedure for the first time, Access automatically compiles it and opens a dialog box only when it finds syntax errors in the procedure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4EDD495-F16D-422F-AD76-536CFF61E666}" type="slidenum">
              <a:rPr lang="en-US" smtClean="0"/>
              <a:pPr>
                <a:defRPr/>
              </a:pPr>
              <a:t>19</a:t>
            </a:fld>
            <a:endParaRPr lang="en-US"/>
          </a:p>
        </p:txBody>
      </p:sp>
    </p:spTree>
    <p:extLst>
      <p:ext uri="{BB962C8B-B14F-4D97-AF65-F5344CB8AC3E}">
        <p14:creationId xmlns:p14="http://schemas.microsoft.com/office/powerpoint/2010/main" val="265468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normAutofit/>
          </a:bodyPr>
          <a:lstStyle/>
          <a:p>
            <a:r>
              <a:rPr lang="en-US" sz="2800" dirty="0"/>
              <a:t>Learn about Function procedures (functions), Sub procedures (subroutines), and modules</a:t>
            </a:r>
          </a:p>
          <a:p>
            <a:r>
              <a:rPr lang="en-US" sz="2800" dirty="0"/>
              <a:t>Review and modify an existing subroutine in an event procedure</a:t>
            </a:r>
          </a:p>
          <a:p>
            <a:r>
              <a:rPr lang="en-US" sz="2800" dirty="0"/>
              <a:t>Create a function in a standard module</a:t>
            </a:r>
          </a:p>
          <a:p>
            <a:r>
              <a:rPr lang="en-US" sz="2800" dirty="0"/>
              <a:t>Test a procedure in the immediate window</a:t>
            </a:r>
          </a:p>
          <a:p>
            <a:r>
              <a:rPr lang="en-US" sz="2800" dirty="0"/>
              <a:t>Create event procedures</a:t>
            </a:r>
          </a:p>
          <a:p>
            <a:r>
              <a:rPr lang="en-US" sz="2800" dirty="0"/>
              <a:t>Compile and test functions, subroutines, and event procedures</a:t>
            </a:r>
          </a:p>
          <a:p>
            <a:r>
              <a:rPr lang="en-US" sz="2800" dirty="0"/>
              <a:t>Hide text and change display colors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7CA4EA6-8457-478D-989F-A6ABDEA7B024}" type="slidenum">
              <a:rPr lang="en-US"/>
              <a:pPr>
                <a:defRPr/>
              </a:pPr>
              <a:t>2</a:t>
            </a:fld>
            <a:endParaRPr lang="en-US"/>
          </a:p>
        </p:txBody>
      </p:sp>
    </p:spTree>
    <p:extLst>
      <p:ext uri="{BB962C8B-B14F-4D97-AF65-F5344CB8AC3E}">
        <p14:creationId xmlns:p14="http://schemas.microsoft.com/office/powerpoint/2010/main" val="339910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Adding a Second Procedure </a:t>
            </a:r>
            <a:br>
              <a:rPr lang="en-US" dirty="0"/>
            </a:br>
            <a:r>
              <a:rPr lang="en-US" dirty="0"/>
              <a:t>to a Class Module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65318"/>
            <a:ext cx="6957317" cy="287195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741A578-3112-43A5-8C76-9C5A351B2752}" type="slidenum">
              <a:rPr lang="en-US" smtClean="0"/>
              <a:pPr>
                <a:defRPr/>
              </a:pPr>
              <a:t>20</a:t>
            </a:fld>
            <a:endParaRPr lang="en-US"/>
          </a:p>
        </p:txBody>
      </p:sp>
    </p:spTree>
    <p:extLst>
      <p:ext uri="{BB962C8B-B14F-4D97-AF65-F5344CB8AC3E}">
        <p14:creationId xmlns:p14="http://schemas.microsoft.com/office/powerpoint/2010/main" val="353749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Adding a Second Procedure </a:t>
            </a:r>
            <a:br>
              <a:rPr lang="en-US"/>
            </a:br>
            <a:r>
              <a:rPr lang="en-US"/>
              <a:t>to a Class Module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58001"/>
            <a:ext cx="6957317" cy="328658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1FFDA75-3DDC-479A-A665-16A7BA194E9B}" type="slidenum">
              <a:rPr lang="en-US" smtClean="0"/>
              <a:pPr>
                <a:defRPr/>
              </a:pPr>
              <a:t>21</a:t>
            </a:fld>
            <a:endParaRPr lang="en-US"/>
          </a:p>
        </p:txBody>
      </p:sp>
    </p:spTree>
    <p:extLst>
      <p:ext uri="{BB962C8B-B14F-4D97-AF65-F5344CB8AC3E}">
        <p14:creationId xmlns:p14="http://schemas.microsoft.com/office/powerpoint/2010/main" val="370673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Changing the Case of a Field Value</a:t>
            </a:r>
          </a:p>
        </p:txBody>
      </p:sp>
      <p:sp>
        <p:nvSpPr>
          <p:cNvPr id="23555" name="Content Placeholder 2"/>
          <p:cNvSpPr>
            <a:spLocks noGrp="1"/>
          </p:cNvSpPr>
          <p:nvPr>
            <p:ph idx="1"/>
          </p:nvPr>
        </p:nvSpPr>
        <p:spPr/>
        <p:txBody>
          <a:bodyPr/>
          <a:lstStyle/>
          <a:p>
            <a:r>
              <a:rPr lang="en-US" b="1" dirty="0" err="1"/>
              <a:t>StrConv</a:t>
            </a:r>
            <a:r>
              <a:rPr lang="en-US" b="1" dirty="0"/>
              <a:t> function</a:t>
            </a:r>
          </a:p>
          <a:p>
            <a:r>
              <a:rPr lang="en-US" b="1" dirty="0" err="1"/>
              <a:t>wvProperCase</a:t>
            </a:r>
            <a:r>
              <a:rPr lang="en-US" b="1" dirty="0"/>
              <a:t> constant</a:t>
            </a:r>
          </a:p>
          <a:p>
            <a:r>
              <a:rPr lang="en-US" b="1" dirty="0" err="1"/>
              <a:t>vbUpperCase</a:t>
            </a:r>
            <a:r>
              <a:rPr lang="en-US" b="1" dirty="0"/>
              <a:t> constant</a:t>
            </a:r>
          </a:p>
          <a:p>
            <a:r>
              <a:rPr lang="en-US" b="1" dirty="0" err="1"/>
              <a:t>vbLowerCase</a:t>
            </a:r>
            <a:r>
              <a:rPr lang="en-US" b="1" dirty="0"/>
              <a:t> constant</a:t>
            </a:r>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775B836-4F06-4383-B8F2-F859AE85C03D}" type="slidenum">
              <a:rPr lang="en-US" smtClean="0"/>
              <a:pPr>
                <a:defRPr/>
              </a:pPr>
              <a:t>22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342" y="4143675"/>
            <a:ext cx="6957317" cy="1371951"/>
          </a:xfrm>
          <a:prstGeom prst="rect">
            <a:avLst/>
          </a:prstGeom>
        </p:spPr>
      </p:pic>
    </p:spTree>
    <p:extLst>
      <p:ext uri="{BB962C8B-B14F-4D97-AF65-F5344CB8AC3E}">
        <p14:creationId xmlns:p14="http://schemas.microsoft.com/office/powerpoint/2010/main" val="203406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Hiding Controls and Changing a Control’s Color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292" y="2909830"/>
            <a:ext cx="6963415" cy="218292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6DE272E-79CC-4565-952F-672C41DC05F1}" type="slidenum">
              <a:rPr lang="en-US" smtClean="0"/>
              <a:pPr>
                <a:defRPr/>
              </a:pPr>
              <a:t>23</a:t>
            </a:fld>
            <a:endParaRPr lang="en-US"/>
          </a:p>
        </p:txBody>
      </p:sp>
    </p:spTree>
    <p:extLst>
      <p:ext uri="{BB962C8B-B14F-4D97-AF65-F5344CB8AC3E}">
        <p14:creationId xmlns:p14="http://schemas.microsoft.com/office/powerpoint/2010/main" val="55532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Hiding Controls and Changing a Control’s Color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059221"/>
            <a:ext cx="6957317" cy="188414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19B79F4-367F-485C-AC80-917471DAC3F3}" type="slidenum">
              <a:rPr lang="en-US" smtClean="0"/>
              <a:pPr>
                <a:defRPr/>
              </a:pPr>
              <a:t>24</a:t>
            </a:fld>
            <a:endParaRPr lang="en-US"/>
          </a:p>
        </p:txBody>
      </p:sp>
    </p:spTree>
    <p:extLst>
      <p:ext uri="{BB962C8B-B14F-4D97-AF65-F5344CB8AC3E}">
        <p14:creationId xmlns:p14="http://schemas.microsoft.com/office/powerpoint/2010/main" val="103549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Code Window</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2383" y="1825625"/>
            <a:ext cx="4453233"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102655"/>
            <a:ext cx="3886200" cy="379727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6CECA56-16F0-484B-9A4F-DDCF11899B32}" type="slidenum">
              <a:rPr lang="en-US" smtClean="0"/>
              <a:pPr>
                <a:defRPr/>
              </a:pPr>
              <a:t>3</a:t>
            </a:fld>
            <a:endParaRPr lang="en-US"/>
          </a:p>
        </p:txBody>
      </p:sp>
    </p:spTree>
    <p:extLst>
      <p:ext uri="{BB962C8B-B14F-4D97-AF65-F5344CB8AC3E}">
        <p14:creationId xmlns:p14="http://schemas.microsoft.com/office/powerpoint/2010/main" val="182923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Introduction to Visual Basic for Applications</a:t>
            </a:r>
          </a:p>
        </p:txBody>
      </p:sp>
      <p:sp>
        <p:nvSpPr>
          <p:cNvPr id="3" name="Content Placeholder 2"/>
          <p:cNvSpPr>
            <a:spLocks noGrp="1"/>
          </p:cNvSpPr>
          <p:nvPr>
            <p:ph idx="1"/>
          </p:nvPr>
        </p:nvSpPr>
        <p:spPr/>
        <p:txBody>
          <a:bodyPr/>
          <a:lstStyle/>
          <a:p>
            <a:pPr>
              <a:defRPr/>
            </a:pPr>
            <a:r>
              <a:rPr lang="en-US" b="1" dirty="0"/>
              <a:t>Visual Basic for Applications </a:t>
            </a:r>
            <a:r>
              <a:rPr lang="en-US" dirty="0"/>
              <a:t>(</a:t>
            </a:r>
            <a:r>
              <a:rPr lang="en-US" b="1" dirty="0"/>
              <a:t>VBA</a:t>
            </a:r>
            <a:r>
              <a:rPr lang="en-US" dirty="0"/>
              <a:t>)</a:t>
            </a:r>
            <a:r>
              <a:rPr lang="en-US" b="1" dirty="0"/>
              <a:t> </a:t>
            </a:r>
            <a:r>
              <a:rPr lang="en-US" dirty="0"/>
              <a:t>is the programming language provided with Access and other Office programs</a:t>
            </a:r>
          </a:p>
          <a:p>
            <a:pPr>
              <a:defRPr/>
            </a:pPr>
            <a:r>
              <a:rPr lang="en-US" dirty="0"/>
              <a:t>VBA has a common syntax and a set of common features for all Microsoft Office programs</a:t>
            </a:r>
          </a:p>
          <a:p>
            <a:pPr lvl="1">
              <a:defRPr/>
            </a:pPr>
            <a:r>
              <a:rPr lang="en-US" sz="3200" b="1" dirty="0"/>
              <a:t>Event-driven language</a:t>
            </a:r>
          </a:p>
          <a:p>
            <a:pPr lvl="1">
              <a:defRPr/>
            </a:pPr>
            <a:r>
              <a:rPr lang="en-US" sz="3200" b="1" dirty="0"/>
              <a:t>Object-oriented language</a:t>
            </a:r>
          </a:p>
        </p:txBody>
      </p:sp>
      <p:sp>
        <p:nvSpPr>
          <p:cNvPr id="4" name="Footer Placeholder 3"/>
          <p:cNvSpPr>
            <a:spLocks noGrp="1"/>
          </p:cNvSpPr>
          <p:nvPr>
            <p:ph type="ftr" sz="quarter" idx="11"/>
          </p:nvPr>
        </p:nvSpPr>
        <p:spPr/>
        <p:txBody>
          <a:bodyPr/>
          <a:lstStyle/>
          <a:p>
            <a:pPr>
              <a:defRPr/>
            </a:pPr>
            <a:r>
              <a:rPr lang="en-US"/>
              <a:t>MIS342</a:t>
            </a:r>
            <a:endParaRPr lang="en-US" dirty="0"/>
          </a:p>
        </p:txBody>
      </p:sp>
      <p:sp>
        <p:nvSpPr>
          <p:cNvPr id="5" name="Slide Number Placeholder 4"/>
          <p:cNvSpPr>
            <a:spLocks noGrp="1"/>
          </p:cNvSpPr>
          <p:nvPr>
            <p:ph type="sldNum" sz="quarter" idx="12"/>
          </p:nvPr>
        </p:nvSpPr>
        <p:spPr/>
        <p:txBody>
          <a:bodyPr/>
          <a:lstStyle/>
          <a:p>
            <a:pPr>
              <a:defRPr/>
            </a:pPr>
            <a:fld id="{1C3431B8-0966-46BA-93B6-3072146336D5}" type="slidenum">
              <a:rPr lang="en-US" smtClean="0"/>
              <a:pPr>
                <a:defRPr/>
              </a:pPr>
              <a:t>4</a:t>
            </a:fld>
            <a:endParaRPr lang="en-US"/>
          </a:p>
        </p:txBody>
      </p:sp>
    </p:spTree>
    <p:extLst>
      <p:ext uri="{BB962C8B-B14F-4D97-AF65-F5344CB8AC3E}">
        <p14:creationId xmlns:p14="http://schemas.microsoft.com/office/powerpoint/2010/main" val="411211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Events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172025"/>
            <a:ext cx="6957317" cy="365853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48EB0E3-BB99-4721-8C39-5D26CC932556}" type="slidenum">
              <a:rPr lang="en-US" smtClean="0"/>
              <a:pPr>
                <a:defRPr/>
              </a:pPr>
              <a:t>5</a:t>
            </a:fld>
            <a:endParaRPr lang="en-US"/>
          </a:p>
        </p:txBody>
      </p:sp>
    </p:spTree>
    <p:extLst>
      <p:ext uri="{BB962C8B-B14F-4D97-AF65-F5344CB8AC3E}">
        <p14:creationId xmlns:p14="http://schemas.microsoft.com/office/powerpoint/2010/main" val="252289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Procedures</a:t>
            </a:r>
          </a:p>
        </p:txBody>
      </p:sp>
      <p:sp>
        <p:nvSpPr>
          <p:cNvPr id="7171" name="Content Placeholder 2"/>
          <p:cNvSpPr>
            <a:spLocks noGrp="1"/>
          </p:cNvSpPr>
          <p:nvPr>
            <p:ph idx="1"/>
          </p:nvPr>
        </p:nvSpPr>
        <p:spPr/>
        <p:txBody>
          <a:bodyPr/>
          <a:lstStyle/>
          <a:p>
            <a:r>
              <a:rPr lang="en-US"/>
              <a:t>A </a:t>
            </a:r>
            <a:r>
              <a:rPr lang="en-US" b="1"/>
              <a:t>Function procedure</a:t>
            </a:r>
            <a:r>
              <a:rPr lang="en-US"/>
              <a:t>,</a:t>
            </a:r>
            <a:r>
              <a:rPr lang="en-US" b="1"/>
              <a:t> </a:t>
            </a:r>
            <a:r>
              <a:rPr lang="en-US"/>
              <a:t>or</a:t>
            </a:r>
            <a:r>
              <a:rPr lang="en-US" b="1"/>
              <a:t> function</a:t>
            </a:r>
            <a:r>
              <a:rPr lang="en-US"/>
              <a:t>, performs operations, returns a value, accepts input values, and can be used in expressions (recall that an expression is a calculation resulting in a single value)</a:t>
            </a:r>
          </a:p>
          <a:p>
            <a:r>
              <a:rPr lang="en-US"/>
              <a:t>A </a:t>
            </a:r>
            <a:r>
              <a:rPr lang="en-US" b="1"/>
              <a:t>Sub procedure</a:t>
            </a:r>
            <a:r>
              <a:rPr lang="en-US"/>
              <a:t>, or </a:t>
            </a:r>
            <a:r>
              <a:rPr lang="en-US" b="1"/>
              <a:t>subroutine</a:t>
            </a:r>
            <a:r>
              <a:rPr lang="en-US"/>
              <a:t>, performs operations and accepts input values, but does not return a value and cannot be used in expressions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9345618-637E-4330-9916-142732DE8346}" type="slidenum">
              <a:rPr lang="en-US" smtClean="0"/>
              <a:pPr>
                <a:defRPr/>
              </a:pPr>
              <a:t>6</a:t>
            </a:fld>
            <a:endParaRPr lang="en-US"/>
          </a:p>
        </p:txBody>
      </p:sp>
    </p:spTree>
    <p:extLst>
      <p:ext uri="{BB962C8B-B14F-4D97-AF65-F5344CB8AC3E}">
        <p14:creationId xmlns:p14="http://schemas.microsoft.com/office/powerpoint/2010/main" val="131526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Modules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9220"/>
            <a:ext cx="6957317" cy="388414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34E816F-8A81-4B4B-A3C3-9A3DC9AA42A6}" type="slidenum">
              <a:rPr lang="en-US" smtClean="0"/>
              <a:pPr>
                <a:defRPr/>
              </a:pPr>
              <a:t>7</a:t>
            </a:fld>
            <a:endParaRPr lang="en-US"/>
          </a:p>
        </p:txBody>
      </p:sp>
    </p:spTree>
    <p:extLst>
      <p:ext uri="{BB962C8B-B14F-4D97-AF65-F5344CB8AC3E}">
        <p14:creationId xmlns:p14="http://schemas.microsoft.com/office/powerpoint/2010/main" val="241032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Modules</a:t>
            </a:r>
          </a:p>
        </p:txBody>
      </p:sp>
      <p:sp>
        <p:nvSpPr>
          <p:cNvPr id="9219" name="Content Placeholder 2"/>
          <p:cNvSpPr>
            <a:spLocks noGrp="1"/>
          </p:cNvSpPr>
          <p:nvPr>
            <p:ph idx="1"/>
          </p:nvPr>
        </p:nvSpPr>
        <p:spPr/>
        <p:txBody>
          <a:bodyPr/>
          <a:lstStyle/>
          <a:p>
            <a:r>
              <a:rPr lang="en-US" b="1" dirty="0"/>
              <a:t>Declarations section</a:t>
            </a:r>
          </a:p>
          <a:p>
            <a:r>
              <a:rPr lang="en-US" b="1" dirty="0"/>
              <a:t>Standard module</a:t>
            </a:r>
          </a:p>
          <a:p>
            <a:r>
              <a:rPr lang="en-US" b="1" dirty="0"/>
              <a:t>Public procedure</a:t>
            </a:r>
          </a:p>
          <a:p>
            <a:r>
              <a:rPr lang="en-US" b="1" dirty="0"/>
              <a:t>Class module</a:t>
            </a:r>
          </a:p>
          <a:p>
            <a:r>
              <a:rPr lang="en-US" b="1" dirty="0"/>
              <a:t>Local procedure</a:t>
            </a:r>
          </a:p>
          <a:p>
            <a:r>
              <a:rPr lang="en-US" b="1" dirty="0"/>
              <a:t>Private procedure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BB01998-8AAC-49D1-8079-615D9E019A4C}" type="slidenum">
              <a:rPr lang="en-US" smtClean="0"/>
              <a:pPr>
                <a:defRPr/>
              </a:pPr>
              <a:t>8</a:t>
            </a:fld>
            <a:endParaRPr lang="en-US"/>
          </a:p>
        </p:txBody>
      </p:sp>
    </p:spTree>
    <p:extLst>
      <p:ext uri="{BB962C8B-B14F-4D97-AF65-F5344CB8AC3E}">
        <p14:creationId xmlns:p14="http://schemas.microsoft.com/office/powerpoint/2010/main" val="72892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Using an Existing Procedure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37E8696-E830-4381-87CF-0885EC3942DF}" type="slidenum">
              <a:rPr lang="en-US" smtClean="0"/>
              <a:pPr>
                <a:defRPr/>
              </a:pPr>
              <a:t>9</a:t>
            </a:fld>
            <a:endParaRPr lang="en-US"/>
          </a:p>
        </p:txBody>
      </p:sp>
    </p:spTree>
    <p:extLst>
      <p:ext uri="{BB962C8B-B14F-4D97-AF65-F5344CB8AC3E}">
        <p14:creationId xmlns:p14="http://schemas.microsoft.com/office/powerpoint/2010/main" val="354666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571</Words>
  <Application>Microsoft Office PowerPoint</Application>
  <PresentationFormat>Widescreen</PresentationFormat>
  <Paragraphs>108</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 Tutorial 11  Using and Writing Visual Basic for Applications Code</vt:lpstr>
      <vt:lpstr>Objectives</vt:lpstr>
      <vt:lpstr>VBA Code Window</vt:lpstr>
      <vt:lpstr>Introduction to Visual Basic for Applications</vt:lpstr>
      <vt:lpstr>Events</vt:lpstr>
      <vt:lpstr>Procedures</vt:lpstr>
      <vt:lpstr>Modules</vt:lpstr>
      <vt:lpstr>Modules</vt:lpstr>
      <vt:lpstr>Using an Existing Procedure</vt:lpstr>
      <vt:lpstr>Creating a New Standard Module</vt:lpstr>
      <vt:lpstr>Creating a Function</vt:lpstr>
      <vt:lpstr>Testing a Procedure in the Immediate Window</vt:lpstr>
      <vt:lpstr>Testing a Procedure in the Immediate Window</vt:lpstr>
      <vt:lpstr>Event Procedure</vt:lpstr>
      <vt:lpstr>Creating an Event Procedure</vt:lpstr>
      <vt:lpstr>Designing the Event Procedure</vt:lpstr>
      <vt:lpstr>Adding an Event Procedure to a Form or Report</vt:lpstr>
      <vt:lpstr>Adding an Event Procedure to a Form or Report</vt:lpstr>
      <vt:lpstr>Compiling Modules</vt:lpstr>
      <vt:lpstr>Adding a Second Procedure  to a Class Module</vt:lpstr>
      <vt:lpstr>Adding a Second Procedure  to a Class Module</vt:lpstr>
      <vt:lpstr>Changing the Case of a Field Value</vt:lpstr>
      <vt:lpstr>Hiding Controls and Changing a Control’s Color</vt:lpstr>
      <vt:lpstr>Hiding Controls and Changing a Control’s Color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2017-08-07T16:24:44Z</dcterms:created>
  <dcterms:modified xsi:type="dcterms:W3CDTF">2017-08-17T18:56:38Z</dcterms:modified>
</cp:coreProperties>
</file>