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0" r:id="rId1"/>
  </p:sldMasterIdLst>
  <p:notesMasterIdLst>
    <p:notesMasterId r:id="rId40"/>
  </p:notesMasterIdLst>
  <p:sldIdLst>
    <p:sldId id="258" r:id="rId2"/>
    <p:sldId id="289" r:id="rId3"/>
    <p:sldId id="359" r:id="rId4"/>
    <p:sldId id="386" r:id="rId5"/>
    <p:sldId id="360" r:id="rId6"/>
    <p:sldId id="387" r:id="rId7"/>
    <p:sldId id="361" r:id="rId8"/>
    <p:sldId id="362" r:id="rId9"/>
    <p:sldId id="363" r:id="rId10"/>
    <p:sldId id="364" r:id="rId11"/>
    <p:sldId id="365" r:id="rId12"/>
    <p:sldId id="366" r:id="rId13"/>
    <p:sldId id="367" r:id="rId14"/>
    <p:sldId id="368" r:id="rId15"/>
    <p:sldId id="388" r:id="rId16"/>
    <p:sldId id="389" r:id="rId17"/>
    <p:sldId id="369" r:id="rId18"/>
    <p:sldId id="370" r:id="rId19"/>
    <p:sldId id="390" r:id="rId20"/>
    <p:sldId id="391" r:id="rId21"/>
    <p:sldId id="371" r:id="rId22"/>
    <p:sldId id="392" r:id="rId23"/>
    <p:sldId id="372" r:id="rId24"/>
    <p:sldId id="373" r:id="rId25"/>
    <p:sldId id="374" r:id="rId26"/>
    <p:sldId id="393" r:id="rId27"/>
    <p:sldId id="375" r:id="rId28"/>
    <p:sldId id="376" r:id="rId29"/>
    <p:sldId id="377" r:id="rId30"/>
    <p:sldId id="378" r:id="rId31"/>
    <p:sldId id="379" r:id="rId32"/>
    <p:sldId id="380" r:id="rId33"/>
    <p:sldId id="381" r:id="rId34"/>
    <p:sldId id="382" r:id="rId35"/>
    <p:sldId id="383" r:id="rId36"/>
    <p:sldId id="384" r:id="rId37"/>
    <p:sldId id="385" r:id="rId38"/>
    <p:sldId id="3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8428"/>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98" autoAdjust="0"/>
  </p:normalViewPr>
  <p:slideViewPr>
    <p:cSldViewPr>
      <p:cViewPr varScale="1">
        <p:scale>
          <a:sx n="56" d="100"/>
          <a:sy n="56" d="100"/>
        </p:scale>
        <p:origin x="105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ABE96F8-3FE5-4354-BBA6-7D45B168A4BD}" type="slidenum">
              <a:rPr lang="en-US"/>
              <a:pPr>
                <a:defRPr/>
              </a:pPr>
              <a:t>‹#›</a:t>
            </a:fld>
            <a:endParaRPr lang="en-US"/>
          </a:p>
        </p:txBody>
      </p:sp>
    </p:spTree>
    <p:extLst>
      <p:ext uri="{BB962C8B-B14F-4D97-AF65-F5344CB8AC3E}">
        <p14:creationId xmlns:p14="http://schemas.microsoft.com/office/powerpoint/2010/main" val="3100316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6EF466-30C9-4760-9117-3C70EF560B81}" type="slidenum">
              <a:rPr lang="en-US" smtClean="0"/>
              <a:pPr/>
              <a:t>1</a:t>
            </a:fld>
            <a:endParaRPr lang="en-US"/>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A44F2E8D-1F78-4BAC-8E0F-8E0AF5B9E6B2}" type="slidenum">
              <a:rPr lang="en-US" smtClean="0"/>
              <a:pPr>
                <a:defRPr/>
              </a:pPr>
              <a:t>‹#›</a:t>
            </a:fld>
            <a:endParaRPr lang="en-US"/>
          </a:p>
        </p:txBody>
      </p:sp>
    </p:spTree>
    <p:extLst>
      <p:ext uri="{BB962C8B-B14F-4D97-AF65-F5344CB8AC3E}">
        <p14:creationId xmlns:p14="http://schemas.microsoft.com/office/powerpoint/2010/main" val="247603929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61B1C14A-0636-47F9-9D1C-1E61F3DDC7C0}" type="slidenum">
              <a:rPr lang="en-US" smtClean="0"/>
              <a:pPr>
                <a:defRPr/>
              </a:pPr>
              <a:t>‹#›</a:t>
            </a:fld>
            <a:endParaRPr lang="en-US"/>
          </a:p>
        </p:txBody>
      </p:sp>
    </p:spTree>
    <p:extLst>
      <p:ext uri="{BB962C8B-B14F-4D97-AF65-F5344CB8AC3E}">
        <p14:creationId xmlns:p14="http://schemas.microsoft.com/office/powerpoint/2010/main" val="323927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5929FDA8-954E-49CC-ADB9-A166F5FF5767}" type="slidenum">
              <a:rPr lang="en-US" smtClean="0"/>
              <a:pPr>
                <a:defRPr/>
              </a:pPr>
              <a:t>‹#›</a:t>
            </a:fld>
            <a:endParaRPr lang="en-US"/>
          </a:p>
        </p:txBody>
      </p:sp>
    </p:spTree>
    <p:extLst>
      <p:ext uri="{BB962C8B-B14F-4D97-AF65-F5344CB8AC3E}">
        <p14:creationId xmlns:p14="http://schemas.microsoft.com/office/powerpoint/2010/main" val="14401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09706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8B0DDF0D-0B29-4C07-8A74-1CE6612F9549}" type="slidenum">
              <a:rPr lang="en-US" smtClean="0"/>
              <a:pPr>
                <a:defRPr/>
              </a:pPr>
              <a:t>‹#›</a:t>
            </a:fld>
            <a:endParaRPr lang="en-US"/>
          </a:p>
        </p:txBody>
      </p:sp>
    </p:spTree>
    <p:extLst>
      <p:ext uri="{BB962C8B-B14F-4D97-AF65-F5344CB8AC3E}">
        <p14:creationId xmlns:p14="http://schemas.microsoft.com/office/powerpoint/2010/main" val="315977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p>
        </p:txBody>
      </p:sp>
      <p:sp>
        <p:nvSpPr>
          <p:cNvPr id="6" name="Slide Number Placeholder 5"/>
          <p:cNvSpPr>
            <a:spLocks noGrp="1"/>
          </p:cNvSpPr>
          <p:nvPr>
            <p:ph type="sldNum" sz="quarter" idx="12"/>
          </p:nvPr>
        </p:nvSpPr>
        <p:spPr/>
        <p:txBody>
          <a:bodyPr/>
          <a:lstStyle/>
          <a:p>
            <a:pPr>
              <a:defRPr/>
            </a:pPr>
            <a:fld id="{6E9F8740-3147-4718-9A73-3397510DB642}" type="slidenum">
              <a:rPr lang="en-US" smtClean="0"/>
              <a:pPr>
                <a:defRPr/>
              </a:pPr>
              <a:t>‹#›</a:t>
            </a:fld>
            <a:endParaRPr lang="en-US"/>
          </a:p>
        </p:txBody>
      </p:sp>
    </p:spTree>
    <p:extLst>
      <p:ext uri="{BB962C8B-B14F-4D97-AF65-F5344CB8AC3E}">
        <p14:creationId xmlns:p14="http://schemas.microsoft.com/office/powerpoint/2010/main" val="294394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AC460FFD-EBD4-4E57-843B-8FF49C4B974E}" type="slidenum">
              <a:rPr lang="en-US" smtClean="0"/>
              <a:pPr>
                <a:defRPr/>
              </a:pPr>
              <a:t>‹#›</a:t>
            </a:fld>
            <a:endParaRPr lang="en-US"/>
          </a:p>
        </p:txBody>
      </p:sp>
    </p:spTree>
    <p:extLst>
      <p:ext uri="{BB962C8B-B14F-4D97-AF65-F5344CB8AC3E}">
        <p14:creationId xmlns:p14="http://schemas.microsoft.com/office/powerpoint/2010/main" val="300914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8/17/2017</a:t>
            </a:fld>
            <a:endParaRPr lang="en-US"/>
          </a:p>
        </p:txBody>
      </p:sp>
      <p:sp>
        <p:nvSpPr>
          <p:cNvPr id="8" name="Footer Placeholder 7"/>
          <p:cNvSpPr>
            <a:spLocks noGrp="1"/>
          </p:cNvSpPr>
          <p:nvPr>
            <p:ph type="ftr" sz="quarter" idx="11"/>
          </p:nvPr>
        </p:nvSpPr>
        <p:spPr/>
        <p:txBody>
          <a:bodyPr/>
          <a:lstStyle/>
          <a:p>
            <a:pPr>
              <a:defRPr/>
            </a:pPr>
            <a:r>
              <a:rPr lang="en-US"/>
              <a:t>MIS342</a:t>
            </a:r>
          </a:p>
        </p:txBody>
      </p:sp>
      <p:sp>
        <p:nvSpPr>
          <p:cNvPr id="9" name="Slide Number Placeholder 8"/>
          <p:cNvSpPr>
            <a:spLocks noGrp="1"/>
          </p:cNvSpPr>
          <p:nvPr>
            <p:ph type="sldNum" sz="quarter" idx="12"/>
          </p:nvPr>
        </p:nvSpPr>
        <p:spPr/>
        <p:txBody>
          <a:bodyPr/>
          <a:lstStyle/>
          <a:p>
            <a:pPr>
              <a:defRPr/>
            </a:pPr>
            <a:fld id="{4C6DB660-3CB1-4D1D-B6FF-0C9FED997DE4}" type="slidenum">
              <a:rPr lang="en-US" smtClean="0"/>
              <a:pPr>
                <a:defRPr/>
              </a:pPr>
              <a:t>‹#›</a:t>
            </a:fld>
            <a:endParaRPr lang="en-US"/>
          </a:p>
        </p:txBody>
      </p:sp>
    </p:spTree>
    <p:extLst>
      <p:ext uri="{BB962C8B-B14F-4D97-AF65-F5344CB8AC3E}">
        <p14:creationId xmlns:p14="http://schemas.microsoft.com/office/powerpoint/2010/main" val="352558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8/17/2017</a:t>
            </a:fld>
            <a:endParaRPr lang="en-US"/>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D37A271-9F58-496F-952E-28C797097881}" type="slidenum">
              <a:rPr lang="en-US" smtClean="0"/>
              <a:pPr>
                <a:defRPr/>
              </a:pPr>
              <a:t>‹#›</a:t>
            </a:fld>
            <a:endParaRPr lang="en-US"/>
          </a:p>
        </p:txBody>
      </p:sp>
    </p:spTree>
    <p:extLst>
      <p:ext uri="{BB962C8B-B14F-4D97-AF65-F5344CB8AC3E}">
        <p14:creationId xmlns:p14="http://schemas.microsoft.com/office/powerpoint/2010/main" val="32716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8/17/2017</a:t>
            </a:fld>
            <a:endParaRPr lang="en-US"/>
          </a:p>
        </p:txBody>
      </p:sp>
      <p:sp>
        <p:nvSpPr>
          <p:cNvPr id="3" name="Footer Placeholder 2"/>
          <p:cNvSpPr>
            <a:spLocks noGrp="1"/>
          </p:cNvSpPr>
          <p:nvPr>
            <p:ph type="ftr" sz="quarter" idx="11"/>
          </p:nvPr>
        </p:nvSpPr>
        <p:spPr/>
        <p:txBody>
          <a:bodyPr/>
          <a:lstStyle/>
          <a:p>
            <a:pPr>
              <a:defRPr/>
            </a:pPr>
            <a:r>
              <a:rPr lang="en-US"/>
              <a:t>MIS342</a:t>
            </a:r>
          </a:p>
        </p:txBody>
      </p:sp>
      <p:sp>
        <p:nvSpPr>
          <p:cNvPr id="4" name="Slide Number Placeholder 3"/>
          <p:cNvSpPr>
            <a:spLocks noGrp="1"/>
          </p:cNvSpPr>
          <p:nvPr>
            <p:ph type="sldNum" sz="quarter" idx="12"/>
          </p:nvPr>
        </p:nvSpPr>
        <p:spPr/>
        <p:txBody>
          <a:bodyPr/>
          <a:lstStyle/>
          <a:p>
            <a:pPr>
              <a:defRPr/>
            </a:pPr>
            <a:fld id="{806D5D1C-69B8-44A7-86FF-E40A95E75CE5}" type="slidenum">
              <a:rPr lang="en-US" smtClean="0"/>
              <a:pPr>
                <a:defRPr/>
              </a:pPr>
              <a:t>‹#›</a:t>
            </a:fld>
            <a:endParaRPr lang="en-US"/>
          </a:p>
        </p:txBody>
      </p:sp>
    </p:spTree>
    <p:extLst>
      <p:ext uri="{BB962C8B-B14F-4D97-AF65-F5344CB8AC3E}">
        <p14:creationId xmlns:p14="http://schemas.microsoft.com/office/powerpoint/2010/main" val="185522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BC9CB4EC-CF6E-4FD7-BB11-DEB5EB95AC1E}" type="slidenum">
              <a:rPr lang="en-US" smtClean="0"/>
              <a:pPr>
                <a:defRPr/>
              </a:pPr>
              <a:t>‹#›</a:t>
            </a:fld>
            <a:endParaRPr lang="en-US"/>
          </a:p>
        </p:txBody>
      </p:sp>
    </p:spTree>
    <p:extLst>
      <p:ext uri="{BB962C8B-B14F-4D97-AF65-F5344CB8AC3E}">
        <p14:creationId xmlns:p14="http://schemas.microsoft.com/office/powerpoint/2010/main" val="332214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p>
        </p:txBody>
      </p:sp>
      <p:sp>
        <p:nvSpPr>
          <p:cNvPr id="7" name="Slide Number Placeholder 6"/>
          <p:cNvSpPr>
            <a:spLocks noGrp="1"/>
          </p:cNvSpPr>
          <p:nvPr>
            <p:ph type="sldNum" sz="quarter" idx="12"/>
          </p:nvPr>
        </p:nvSpPr>
        <p:spPr/>
        <p:txBody>
          <a:bodyPr/>
          <a:lstStyle/>
          <a:p>
            <a:pPr>
              <a:defRPr/>
            </a:pPr>
            <a:fld id="{2B510D17-8D8B-401D-AB7F-6A90CB39B2CF}" type="slidenum">
              <a:rPr lang="en-US" smtClean="0"/>
              <a:pPr>
                <a:defRPr/>
              </a:pPr>
              <a:t>‹#›</a:t>
            </a:fld>
            <a:endParaRPr lang="en-US"/>
          </a:p>
        </p:txBody>
      </p:sp>
    </p:spTree>
    <p:extLst>
      <p:ext uri="{BB962C8B-B14F-4D97-AF65-F5344CB8AC3E}">
        <p14:creationId xmlns:p14="http://schemas.microsoft.com/office/powerpoint/2010/main" val="103700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4F3E3-2BAA-40F6-9130-4CC2BBE1906F}" type="datetimeFigureOut">
              <a:rPr lang="en-US" smtClean="0"/>
              <a:t>8/17/2017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4F2E8D-1F78-4BAC-8E0F-8E0AF5B9E6B2}" type="slidenum">
              <a:rPr lang="en-US" smtClean="0"/>
              <a:pPr>
                <a:defRPr/>
              </a:pPr>
              <a:t>‹#›</a:t>
            </a:fld>
            <a:endParaRPr lang="en-US"/>
          </a:p>
        </p:txBody>
      </p:sp>
    </p:spTree>
    <p:extLst>
      <p:ext uri="{BB962C8B-B14F-4D97-AF65-F5344CB8AC3E}">
        <p14:creationId xmlns:p14="http://schemas.microsoft.com/office/powerpoint/2010/main" val="274572569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b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bm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b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upport.office.com/en-us/article/Hide-VBA-code-from-users-ce6ab610-af07-4008-91e0-1ef1b796ff18#bm1" TargetMode="External"/><Relationship Id="rId2" Type="http://schemas.openxmlformats.org/officeDocument/2006/relationships/hyperlink" Target="https://www.lifewire.com/accde-file-261946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pPr eaLnBrk="1" hangingPunct="1"/>
            <a:br>
              <a:rPr lang="en-US" sz="4000" dirty="0"/>
            </a:br>
            <a:r>
              <a:rPr lang="en-US" sz="4000" dirty="0"/>
              <a:t>Tutorial 12</a:t>
            </a:r>
            <a:br>
              <a:rPr lang="en-US" sz="4000" dirty="0"/>
            </a:br>
            <a:br>
              <a:rPr lang="en-US" sz="4000" dirty="0"/>
            </a:br>
            <a:r>
              <a:rPr lang="en-US" sz="4000" dirty="0"/>
              <a:t>Managing and Securing a Database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Applying a Filter Saved as a Query</a:t>
            </a:r>
          </a:p>
        </p:txBody>
      </p:sp>
      <p:sp>
        <p:nvSpPr>
          <p:cNvPr id="10243" name="Content Placeholder 2"/>
          <p:cNvSpPr>
            <a:spLocks noGrp="1"/>
          </p:cNvSpPr>
          <p:nvPr>
            <p:ph idx="1"/>
          </p:nvPr>
        </p:nvSpPr>
        <p:spPr/>
        <p:txBody>
          <a:bodyPr>
            <a:normAutofit/>
          </a:bodyPr>
          <a:lstStyle/>
          <a:p>
            <a:r>
              <a:rPr lang="en-US" sz="2800" dirty="0"/>
              <a:t>Open the table in Datasheet view</a:t>
            </a:r>
          </a:p>
          <a:p>
            <a:r>
              <a:rPr lang="en-US" sz="2800" dirty="0"/>
              <a:t>In the Sort &amp; Filter group on the Home tab, click the Advanced button, and then click Filter By Form</a:t>
            </a:r>
          </a:p>
          <a:p>
            <a:r>
              <a:rPr lang="en-US" sz="2800" dirty="0"/>
              <a:t>In the Sort &amp; Filter group, click the Advanced button, and then click Load from Query</a:t>
            </a:r>
          </a:p>
          <a:p>
            <a:r>
              <a:rPr lang="en-US" sz="2800" dirty="0"/>
              <a:t>In the Applicable Filter dialog box, click the query to apply as a filter, and then click the OK button</a:t>
            </a:r>
          </a:p>
          <a:p>
            <a:r>
              <a:rPr lang="en-US" sz="2800" dirty="0"/>
              <a:t>In the Sort &amp; Filter group on the Home tab, click the Toggle Filter button (with the ScreenTip “Apply Filter”) to apply the filter</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4CF77D30-761F-49C7-ACD3-F672A0F94377}"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Applying a Filter Saved as a Query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897635"/>
            <a:ext cx="6957317" cy="220731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6424313-E257-4460-9AA4-99B9680A08F0}"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Creating a Subquery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3388489"/>
            <a:ext cx="6957317" cy="1225610"/>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5261A52A-B510-4D30-9002-C1AA09EA2491}"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Using Multivalued Fields</a:t>
            </a:r>
          </a:p>
        </p:txBody>
      </p:sp>
      <p:sp>
        <p:nvSpPr>
          <p:cNvPr id="13315" name="Content Placeholder 2"/>
          <p:cNvSpPr>
            <a:spLocks noGrp="1"/>
          </p:cNvSpPr>
          <p:nvPr>
            <p:ph idx="1"/>
          </p:nvPr>
        </p:nvSpPr>
        <p:spPr/>
        <p:txBody>
          <a:bodyPr/>
          <a:lstStyle/>
          <a:p>
            <a:r>
              <a:rPr lang="en-US" dirty="0"/>
              <a:t>A </a:t>
            </a:r>
            <a:r>
              <a:rPr lang="en-US" b="1" dirty="0"/>
              <a:t>multivalued field</a:t>
            </a:r>
            <a:r>
              <a:rPr lang="en-US" dirty="0"/>
              <a:t> is a lookup field that allows storage of more than one value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DF59C16-A83A-4A9A-A67D-D3AB5CB2D891}" type="slidenum">
              <a:rPr lang="en-US" smtClean="0"/>
              <a:pPr>
                <a:defRPr/>
              </a:pPr>
              <a:t>13</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1" y="3048001"/>
            <a:ext cx="6957317" cy="24878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Using Multivalued Fields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665928"/>
            <a:ext cx="6957317" cy="2670732"/>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CC7B649-4E88-4A8E-948B-97651D15A581}"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Properties</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8781" y="1825625"/>
            <a:ext cx="4760438" cy="4351338"/>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53150" y="2268618"/>
            <a:ext cx="3886200" cy="346535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B0DDF0D-0B29-4C07-8A74-1CE6612F9549}" type="slidenum">
              <a:rPr lang="en-US" smtClean="0"/>
              <a:pPr>
                <a:defRPr/>
              </a:pPr>
              <a:t>15</a:t>
            </a:fld>
            <a:endParaRPr lang="en-US"/>
          </a:p>
        </p:txBody>
      </p:sp>
    </p:spTree>
    <p:extLst>
      <p:ext uri="{BB962C8B-B14F-4D97-AF65-F5344CB8AC3E}">
        <p14:creationId xmlns:p14="http://schemas.microsoft.com/office/powerpoint/2010/main" val="175765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Attachment Field</a:t>
            </a:r>
          </a:p>
        </p:txBody>
      </p:sp>
      <p:sp>
        <p:nvSpPr>
          <p:cNvPr id="3" name="Content Placeholder 2"/>
          <p:cNvSpPr>
            <a:spLocks noGrp="1"/>
          </p:cNvSpPr>
          <p:nvPr>
            <p:ph idx="1"/>
          </p:nvPr>
        </p:nvSpPr>
        <p:spPr/>
        <p:txBody>
          <a:bodyPr/>
          <a:lstStyle/>
          <a:p>
            <a:r>
              <a:rPr lang="en-US" dirty="0"/>
              <a:t>Use the </a:t>
            </a:r>
            <a:r>
              <a:rPr lang="en-US" b="1" dirty="0"/>
              <a:t>Attachment data type </a:t>
            </a:r>
            <a:r>
              <a:rPr lang="en-US" dirty="0"/>
              <a:t>to attach one or more attachments to a table record</a:t>
            </a:r>
          </a:p>
          <a:p>
            <a:pPr lvl="1"/>
            <a:r>
              <a:rPr lang="en-US" sz="2800" dirty="0"/>
              <a:t>Access stores attachments in compressed form to minimize file size and maximize disk space usage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B0DDF0D-0B29-4C07-8A74-1CE6612F9549}" type="slidenum">
              <a:rPr lang="en-US" smtClean="0"/>
              <a:pPr>
                <a:defRPr/>
              </a:pPr>
              <a:t>16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3886201"/>
            <a:ext cx="6957317" cy="2207317"/>
          </a:xfrm>
          <a:prstGeom prst="rect">
            <a:avLst/>
          </a:prstGeom>
        </p:spPr>
      </p:pic>
    </p:spTree>
    <p:extLst>
      <p:ext uri="{BB962C8B-B14F-4D97-AF65-F5344CB8AC3E}">
        <p14:creationId xmlns:p14="http://schemas.microsoft.com/office/powerpoint/2010/main" val="140004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Using an AutoNumber Field</a:t>
            </a:r>
          </a:p>
        </p:txBody>
      </p:sp>
      <p:sp>
        <p:nvSpPr>
          <p:cNvPr id="15363" name="Content Placeholder 2"/>
          <p:cNvSpPr>
            <a:spLocks noGrp="1"/>
          </p:cNvSpPr>
          <p:nvPr>
            <p:ph idx="1"/>
          </p:nvPr>
        </p:nvSpPr>
        <p:spPr/>
        <p:txBody>
          <a:bodyPr/>
          <a:lstStyle/>
          <a:p>
            <a:r>
              <a:rPr lang="en-US" dirty="0"/>
              <a:t>A table created in Datasheet view is assigned the AutoNumber data type in the default ID primary key field because the AutoNumber data type automatically inserts a unique number in this field for every record in the table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F42CC2A1-C09B-4BE5-AF72-A34BE052563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Using an AutoNumber Field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672025"/>
            <a:ext cx="6957317" cy="265853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D82E40D6-77C5-4259-B111-3817C64F99CC}"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an Access Database </a:t>
            </a:r>
            <a:br>
              <a:rPr lang="en-US" dirty="0"/>
            </a:br>
            <a:r>
              <a:rPr lang="en-US" dirty="0"/>
              <a:t>as a Previous Version</a:t>
            </a:r>
          </a:p>
        </p:txBody>
      </p:sp>
      <p:sp>
        <p:nvSpPr>
          <p:cNvPr id="3" name="Content Placeholder 2"/>
          <p:cNvSpPr>
            <a:spLocks noGrp="1"/>
          </p:cNvSpPr>
          <p:nvPr>
            <p:ph idx="1"/>
          </p:nvPr>
        </p:nvSpPr>
        <p:spPr/>
        <p:txBody>
          <a:bodyPr/>
          <a:lstStyle/>
          <a:p>
            <a:r>
              <a:rPr lang="en-US" sz="2800" dirty="0"/>
              <a:t>Make sure that the database is open and all database objects are closed, and that the database does not contain any features included only in Access 2007 file-formatted databases</a:t>
            </a:r>
          </a:p>
          <a:p>
            <a:r>
              <a:rPr lang="en-US" sz="2800" dirty="0"/>
              <a:t>Click the File tab on the Ribbon to display Backstage view, click Save &amp; Publish in the navigation bar, click Save Database As, and then click Access 2002-2003 Database or click Access 2000 Database, depending on the desired file format</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B0DDF0D-0B29-4C07-8A74-1CE6612F9549}" type="slidenum">
              <a:rPr lang="en-US" smtClean="0"/>
              <a:pPr>
                <a:defRPr/>
              </a:pPr>
              <a:t>19</a:t>
            </a:fld>
            <a:endParaRPr lang="en-US"/>
          </a:p>
        </p:txBody>
      </p:sp>
    </p:spTree>
    <p:extLst>
      <p:ext uri="{BB962C8B-B14F-4D97-AF65-F5344CB8AC3E}">
        <p14:creationId xmlns:p14="http://schemas.microsoft.com/office/powerpoint/2010/main" val="409852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p:txBody>
          <a:bodyPr/>
          <a:lstStyle/>
          <a:p>
            <a:pPr eaLnBrk="1" hangingPunct="1"/>
            <a:r>
              <a:rPr lang="en-US"/>
              <a:t>Objectives</a:t>
            </a:r>
          </a:p>
        </p:txBody>
      </p:sp>
      <p:sp>
        <p:nvSpPr>
          <p:cNvPr id="4101" name="Rectangle 3"/>
          <p:cNvSpPr>
            <a:spLocks noGrp="1"/>
          </p:cNvSpPr>
          <p:nvPr>
            <p:ph idx="1"/>
          </p:nvPr>
        </p:nvSpPr>
        <p:spPr/>
        <p:txBody>
          <a:bodyPr/>
          <a:lstStyle/>
          <a:p>
            <a:r>
              <a:rPr lang="en-US" dirty="0"/>
              <a:t>Filter data in a table and a form</a:t>
            </a:r>
          </a:p>
          <a:p>
            <a:r>
              <a:rPr lang="pt-BR" dirty="0"/>
              <a:t>Save a filter as a query </a:t>
            </a:r>
            <a:r>
              <a:rPr lang="en-US" dirty="0"/>
              <a:t>and apply the saved query as a filter</a:t>
            </a:r>
          </a:p>
          <a:p>
            <a:r>
              <a:rPr lang="en-US" dirty="0"/>
              <a:t>Create a </a:t>
            </a:r>
            <a:r>
              <a:rPr lang="en-US" dirty="0" err="1"/>
              <a:t>subquery</a:t>
            </a:r>
            <a:endParaRPr lang="en-US" dirty="0"/>
          </a:p>
          <a:p>
            <a:r>
              <a:rPr lang="en-US" dirty="0"/>
              <a:t>Create a </a:t>
            </a:r>
            <a:r>
              <a:rPr lang="en-US" dirty="0" err="1"/>
              <a:t>multivalued</a:t>
            </a:r>
            <a:r>
              <a:rPr lang="en-US" dirty="0"/>
              <a:t> field</a:t>
            </a:r>
          </a:p>
          <a:p>
            <a:r>
              <a:rPr lang="en-US" dirty="0"/>
              <a:t>Create an Attachment field</a:t>
            </a:r>
          </a:p>
          <a:p>
            <a:r>
              <a:rPr lang="en-US" dirty="0"/>
              <a:t>Use an AutoNumber field</a:t>
            </a:r>
          </a:p>
          <a:p>
            <a:r>
              <a:rPr lang="pt-BR" dirty="0"/>
              <a:t>Save a database as a </a:t>
            </a:r>
            <a:r>
              <a:rPr lang="en-US" dirty="0"/>
              <a:t>previous version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B840B641-46AF-48F6-99B0-3FACB3EB1278}"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an Access Database </a:t>
            </a:r>
            <a:br>
              <a:rPr lang="en-US" dirty="0"/>
            </a:br>
            <a:r>
              <a:rPr lang="en-US" dirty="0"/>
              <a:t>as a Previous Version</a:t>
            </a:r>
          </a:p>
        </p:txBody>
      </p:sp>
      <p:sp>
        <p:nvSpPr>
          <p:cNvPr id="3" name="Content Placeholder 2"/>
          <p:cNvSpPr>
            <a:spLocks noGrp="1"/>
          </p:cNvSpPr>
          <p:nvPr>
            <p:ph idx="1"/>
          </p:nvPr>
        </p:nvSpPr>
        <p:spPr/>
        <p:txBody>
          <a:bodyPr/>
          <a:lstStyle/>
          <a:p>
            <a:r>
              <a:rPr lang="en-US" dirty="0"/>
              <a:t>Click the Save As button. In the Save As dialog box, navigate to the folder to save the file, enter a name for the database in the File name box, and then click the Save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B0DDF0D-0B29-4C07-8A74-1CE6612F9549}" type="slidenum">
              <a:rPr lang="en-US" smtClean="0"/>
              <a:pPr>
                <a:defRPr/>
              </a:pPr>
              <a:t>20</a:t>
            </a:fld>
            <a:endParaRPr lang="en-US"/>
          </a:p>
        </p:txBody>
      </p:sp>
    </p:spTree>
    <p:extLst>
      <p:ext uri="{BB962C8B-B14F-4D97-AF65-F5344CB8AC3E}">
        <p14:creationId xmlns:p14="http://schemas.microsoft.com/office/powerpoint/2010/main" val="32423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Using the Performance Analyzer</a:t>
            </a:r>
          </a:p>
        </p:txBody>
      </p:sp>
      <p:sp>
        <p:nvSpPr>
          <p:cNvPr id="17411" name="Content Placeholder 2"/>
          <p:cNvSpPr>
            <a:spLocks noGrp="1"/>
          </p:cNvSpPr>
          <p:nvPr>
            <p:ph idx="1"/>
          </p:nvPr>
        </p:nvSpPr>
        <p:spPr/>
        <p:txBody>
          <a:bodyPr/>
          <a:lstStyle/>
          <a:p>
            <a:r>
              <a:rPr lang="en-US" dirty="0"/>
              <a:t>Start Access and open the database to be analyzed</a:t>
            </a:r>
          </a:p>
          <a:p>
            <a:r>
              <a:rPr lang="en-US" dirty="0"/>
              <a:t>In the Analyze group on the Database Tools tab on the Ribbon, click the Analyze Performance button</a:t>
            </a:r>
          </a:p>
          <a:p>
            <a:r>
              <a:rPr lang="en-US" dirty="0"/>
              <a:t>Select the object(s) to analyze, and then click the OK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9B52F472-211D-4F98-B48B-899B6B9CAE91}"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Performance Analyzer</a:t>
            </a:r>
          </a:p>
        </p:txBody>
      </p:sp>
      <p:sp>
        <p:nvSpPr>
          <p:cNvPr id="3" name="Content Placeholder 2"/>
          <p:cNvSpPr>
            <a:spLocks noGrp="1"/>
          </p:cNvSpPr>
          <p:nvPr>
            <p:ph idx="1"/>
          </p:nvPr>
        </p:nvSpPr>
        <p:spPr/>
        <p:txBody>
          <a:bodyPr/>
          <a:lstStyle/>
          <a:p>
            <a:r>
              <a:rPr lang="en-US" dirty="0"/>
              <a:t>Select the analysis result(s) to be completed, and then click the Optimize button</a:t>
            </a:r>
          </a:p>
          <a:p>
            <a:r>
              <a:rPr lang="en-US" dirty="0"/>
              <a:t>Note the idea optimizations and perform those optimizations, as appropriate</a:t>
            </a:r>
          </a:p>
          <a:p>
            <a:r>
              <a:rPr lang="en-US" dirty="0"/>
              <a:t>Click the Close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B0DDF0D-0B29-4C07-8A74-1CE6612F9549}" type="slidenum">
              <a:rPr lang="en-US" smtClean="0"/>
              <a:pPr>
                <a:defRPr/>
              </a:pPr>
              <a:t>22</a:t>
            </a:fld>
            <a:endParaRPr lang="en-US"/>
          </a:p>
        </p:txBody>
      </p:sp>
    </p:spTree>
    <p:extLst>
      <p:ext uri="{BB962C8B-B14F-4D97-AF65-F5344CB8AC3E}">
        <p14:creationId xmlns:p14="http://schemas.microsoft.com/office/powerpoint/2010/main" val="151646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Using the Performance Analyzer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571416"/>
            <a:ext cx="6957317" cy="2859756"/>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DC3F595-D334-4E14-B664-AE133943B178}"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Linking to a Table in Another Access Database</a:t>
            </a:r>
          </a:p>
        </p:txBody>
      </p:sp>
      <p:sp>
        <p:nvSpPr>
          <p:cNvPr id="19459" name="Content Placeholder 2"/>
          <p:cNvSpPr>
            <a:spLocks noGrp="1"/>
          </p:cNvSpPr>
          <p:nvPr>
            <p:ph idx="1"/>
          </p:nvPr>
        </p:nvSpPr>
        <p:spPr/>
        <p:txBody>
          <a:bodyPr>
            <a:normAutofit/>
          </a:bodyPr>
          <a:lstStyle/>
          <a:p>
            <a:r>
              <a:rPr lang="en-US" sz="2800" dirty="0"/>
              <a:t>Click the External Data tab on the Ribbon</a:t>
            </a:r>
          </a:p>
          <a:p>
            <a:r>
              <a:rPr lang="en-US" sz="2800" dirty="0"/>
              <a:t>In the Import &amp; Link group on the External Data tab, click the Access button (with the ScreenTip “Import Access database”)</a:t>
            </a:r>
          </a:p>
          <a:p>
            <a:r>
              <a:rPr lang="en-US" sz="2800" dirty="0"/>
              <a:t>Click the Link to the data source by creating a linked table option button</a:t>
            </a:r>
          </a:p>
          <a:p>
            <a:r>
              <a:rPr lang="en-US" sz="2800" dirty="0"/>
              <a:t>Click the Browse button, select the folder and file containing the linked data, and then click the Open button</a:t>
            </a:r>
          </a:p>
          <a:p>
            <a:r>
              <a:rPr lang="en-US" sz="2800" dirty="0"/>
              <a:t>Click the OK button, select the table(s) in the Link Tables dialog box, and then click the OK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C9C6E66-3931-4942-A9AD-7E5DA436A904}"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Using the Linked Table Manager</a:t>
            </a:r>
          </a:p>
        </p:txBody>
      </p:sp>
      <p:sp>
        <p:nvSpPr>
          <p:cNvPr id="20483" name="Content Placeholder 2"/>
          <p:cNvSpPr>
            <a:spLocks noGrp="1"/>
          </p:cNvSpPr>
          <p:nvPr>
            <p:ph idx="1"/>
          </p:nvPr>
        </p:nvSpPr>
        <p:spPr/>
        <p:txBody>
          <a:bodyPr/>
          <a:lstStyle/>
          <a:p>
            <a:r>
              <a:rPr lang="en-US" dirty="0"/>
              <a:t>In the Navigation Pane, right-click the linked table name, and then click Linked Table Manager on the shortcut menu</a:t>
            </a:r>
          </a:p>
          <a:p>
            <a:pPr marL="0" indent="0">
              <a:buNone/>
            </a:pPr>
            <a:r>
              <a:rPr lang="en-US" i="1" dirty="0"/>
              <a:t>or</a:t>
            </a:r>
          </a:p>
          <a:p>
            <a:r>
              <a:rPr lang="en-US" dirty="0"/>
              <a:t>In the Import &amp; Link group on the External Data tab, click the Linked Table Manager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E0E16457-9D25-40A6-9B9D-BD0144212E68}"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Linked Table Manager</a:t>
            </a:r>
          </a:p>
        </p:txBody>
      </p:sp>
      <p:sp>
        <p:nvSpPr>
          <p:cNvPr id="3" name="Content Placeholder 2"/>
          <p:cNvSpPr>
            <a:spLocks noGrp="1"/>
          </p:cNvSpPr>
          <p:nvPr>
            <p:ph idx="1"/>
          </p:nvPr>
        </p:nvSpPr>
        <p:spPr/>
        <p:txBody>
          <a:bodyPr/>
          <a:lstStyle/>
          <a:p>
            <a:r>
              <a:rPr lang="en-US" dirty="0"/>
              <a:t>Click the check box(</a:t>
            </a:r>
            <a:r>
              <a:rPr lang="en-US" dirty="0" err="1"/>
              <a:t>es</a:t>
            </a:r>
            <a:r>
              <a:rPr lang="en-US" dirty="0"/>
              <a:t>) to select the linked table(s)to refresh, and then click the OK button</a:t>
            </a:r>
          </a:p>
          <a:p>
            <a:r>
              <a:rPr lang="en-US" dirty="0"/>
              <a:t>Navigate to the linked table location, click the filename, and then click the Open button.</a:t>
            </a:r>
          </a:p>
          <a:p>
            <a:r>
              <a:rPr lang="en-US" dirty="0"/>
              <a:t>Click the OK button, and then close the Linked Table Manager dialog box</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B0DDF0D-0B29-4C07-8A74-1CE6612F9549}" type="slidenum">
              <a:rPr lang="en-US" smtClean="0"/>
              <a:pPr>
                <a:defRPr/>
              </a:pPr>
              <a:t>26</a:t>
            </a:fld>
            <a:endParaRPr lang="en-US"/>
          </a:p>
        </p:txBody>
      </p:sp>
    </p:spTree>
    <p:extLst>
      <p:ext uri="{BB962C8B-B14F-4D97-AF65-F5344CB8AC3E}">
        <p14:creationId xmlns:p14="http://schemas.microsoft.com/office/powerpoint/2010/main" val="2041919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Using the Linked Table Manager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394586"/>
            <a:ext cx="6957317" cy="321341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F5A421FA-A548-431F-94FB-51FCF9798B1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Using the Database Splitter</a:t>
            </a:r>
          </a:p>
        </p:txBody>
      </p:sp>
      <p:sp>
        <p:nvSpPr>
          <p:cNvPr id="22531" name="Content Placeholder 2"/>
          <p:cNvSpPr>
            <a:spLocks noGrp="1"/>
          </p:cNvSpPr>
          <p:nvPr>
            <p:ph idx="1"/>
          </p:nvPr>
        </p:nvSpPr>
        <p:spPr/>
        <p:txBody>
          <a:bodyPr/>
          <a:lstStyle/>
          <a:p>
            <a:r>
              <a:rPr lang="en-US" dirty="0"/>
              <a:t>The </a:t>
            </a:r>
            <a:r>
              <a:rPr lang="en-US" b="1" dirty="0"/>
              <a:t>Database Splitter </a:t>
            </a:r>
            <a:r>
              <a:rPr lang="en-US" dirty="0"/>
              <a:t>is an Access tool that splits an Access database into two files: one file contains the tables, and the other file contains the queries, forms, reports, and other database objects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E5F7BBE-32DD-4C7C-A7B4-F21E269DF625}"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Using the Database Splitter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117147"/>
            <a:ext cx="6957317" cy="376829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5BF5166-42E5-47BE-B1FF-E1DC5F9BFD5F}"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Objectives</a:t>
            </a:r>
          </a:p>
        </p:txBody>
      </p:sp>
      <p:sp>
        <p:nvSpPr>
          <p:cNvPr id="5123" name="Content Placeholder 2"/>
          <p:cNvSpPr>
            <a:spLocks noGrp="1"/>
          </p:cNvSpPr>
          <p:nvPr>
            <p:ph idx="1"/>
          </p:nvPr>
        </p:nvSpPr>
        <p:spPr/>
        <p:txBody>
          <a:bodyPr/>
          <a:lstStyle/>
          <a:p>
            <a:r>
              <a:rPr lang="en-US"/>
              <a:t>Analyze a database’s performance</a:t>
            </a:r>
          </a:p>
          <a:p>
            <a:r>
              <a:rPr lang="en-US"/>
              <a:t>Link a database to a table in another database</a:t>
            </a:r>
          </a:p>
          <a:p>
            <a:r>
              <a:rPr lang="en-US"/>
              <a:t>Use the Linked Table Manager</a:t>
            </a:r>
          </a:p>
          <a:p>
            <a:r>
              <a:rPr lang="en-US"/>
              <a:t>Split a database</a:t>
            </a:r>
          </a:p>
          <a:p>
            <a:r>
              <a:rPr lang="en-US"/>
              <a:t>Encrypt a database with a password</a:t>
            </a:r>
          </a:p>
          <a:p>
            <a:r>
              <a:rPr lang="en-US"/>
              <a:t>Set database properties and startup options</a:t>
            </a:r>
          </a:p>
          <a:p>
            <a:r>
              <a:rPr lang="en-US"/>
              <a:t>Create an ACCDE file</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017F386-605E-477B-8E22-850854AB3BB0}"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Using the Database Splitter</a:t>
            </a:r>
          </a:p>
        </p:txBody>
      </p:sp>
      <p:sp>
        <p:nvSpPr>
          <p:cNvPr id="24579" name="Content Placeholder 2"/>
          <p:cNvSpPr>
            <a:spLocks noGrp="1"/>
          </p:cNvSpPr>
          <p:nvPr>
            <p:ph idx="1"/>
          </p:nvPr>
        </p:nvSpPr>
        <p:spPr/>
        <p:txBody>
          <a:bodyPr>
            <a:normAutofit/>
          </a:bodyPr>
          <a:lstStyle/>
          <a:p>
            <a:r>
              <a:rPr lang="en-US" sz="2800" dirty="0"/>
              <a:t>Make a backup copy of the database to be split</a:t>
            </a:r>
          </a:p>
          <a:p>
            <a:r>
              <a:rPr lang="en-US" sz="2800" dirty="0"/>
              <a:t>Start Access and open the database</a:t>
            </a:r>
          </a:p>
          <a:p>
            <a:r>
              <a:rPr lang="en-US" sz="2800" dirty="0"/>
              <a:t>Click the Database Tools tab on the Ribbon, and then in the Move Data group, click the Access Database button</a:t>
            </a:r>
          </a:p>
          <a:p>
            <a:r>
              <a:rPr lang="en-US" sz="2800" dirty="0"/>
              <a:t>Click the Split Database button, select the drive and folder for the back-end database, type a name for the database in the File name box, and then click the Split button</a:t>
            </a:r>
          </a:p>
          <a:p>
            <a:r>
              <a:rPr lang="en-US" sz="2800" dirty="0"/>
              <a:t>Click the OK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82349F0-D3E6-4AC4-841C-07285F0DDF20}"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Encrypting a Database and Setting a Password</a:t>
            </a:r>
          </a:p>
        </p:txBody>
      </p:sp>
      <p:sp>
        <p:nvSpPr>
          <p:cNvPr id="25603" name="Content Placeholder 2"/>
          <p:cNvSpPr>
            <a:spLocks noGrp="1"/>
          </p:cNvSpPr>
          <p:nvPr>
            <p:ph idx="1"/>
          </p:nvPr>
        </p:nvSpPr>
        <p:spPr/>
        <p:txBody>
          <a:bodyPr>
            <a:normAutofit/>
          </a:bodyPr>
          <a:lstStyle/>
          <a:p>
            <a:r>
              <a:rPr lang="en-US" sz="2800" dirty="0"/>
              <a:t>Start Access, click the File tab on the Ribbon, and then click Open in the navigation bar</a:t>
            </a:r>
          </a:p>
          <a:p>
            <a:r>
              <a:rPr lang="en-US" sz="2800" dirty="0"/>
              <a:t>Select the drive and folder that contains the database, and then click the database name</a:t>
            </a:r>
          </a:p>
          <a:p>
            <a:r>
              <a:rPr lang="en-US" sz="2800" dirty="0"/>
              <a:t>Click the Open button arrow, and then click Open Exclusive</a:t>
            </a:r>
          </a:p>
          <a:p>
            <a:r>
              <a:rPr lang="en-US" sz="2800" dirty="0"/>
              <a:t>Click the File tab, and then click the Encrypt with Password button</a:t>
            </a:r>
          </a:p>
          <a:p>
            <a:r>
              <a:rPr lang="en-US" sz="2800" dirty="0"/>
              <a:t>Type the password in the Password box, type the same password in the Verify box, press the Enter key, and then click the OK button in the message box</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C3595A3C-A351-4036-919D-6F3BAD5E3A3D}"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Encrypting a Database and Setting a Password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668977"/>
            <a:ext cx="6957317" cy="2664634"/>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6BA10F77-C3E3-4577-A4D9-D33B3789CA5E}"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Unsetting a Database Password</a:t>
            </a:r>
          </a:p>
        </p:txBody>
      </p:sp>
      <p:sp>
        <p:nvSpPr>
          <p:cNvPr id="27651" name="Content Placeholder 2"/>
          <p:cNvSpPr>
            <a:spLocks noGrp="1"/>
          </p:cNvSpPr>
          <p:nvPr>
            <p:ph idx="1"/>
          </p:nvPr>
        </p:nvSpPr>
        <p:spPr/>
        <p:txBody>
          <a:bodyPr/>
          <a:lstStyle/>
          <a:p>
            <a:r>
              <a:rPr lang="en-US" sz="2800" dirty="0"/>
              <a:t>Start Access, click the File tab on the Ribbon, and then click Open in the navigation bar</a:t>
            </a:r>
          </a:p>
          <a:p>
            <a:r>
              <a:rPr lang="en-US" sz="2800" dirty="0"/>
              <a:t>Select the drive and folder that contains the database, and then click the database name</a:t>
            </a:r>
          </a:p>
          <a:p>
            <a:r>
              <a:rPr lang="en-US" sz="2800" dirty="0"/>
              <a:t>Click the Open button arrow, and then click Open Exclusive</a:t>
            </a:r>
          </a:p>
          <a:p>
            <a:r>
              <a:rPr lang="en-US" sz="2800" dirty="0"/>
              <a:t>Click the File tab, and then click the Decrypt Database button</a:t>
            </a:r>
          </a:p>
          <a:p>
            <a:r>
              <a:rPr lang="en-US" sz="2800" dirty="0"/>
              <a:t>Type the password in the Password box, and then press the Enter key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7E99F8C6-C06A-4967-8C0E-ECC9BDB7DF6E}"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Unsetting a Database Password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3467757"/>
            <a:ext cx="6957317" cy="1067073"/>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3696A89A-A464-456F-98F6-033C5382E9AE}"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Setting the Database Properties and Startup Options</a:t>
            </a:r>
          </a:p>
        </p:txBody>
      </p:sp>
      <p:sp>
        <p:nvSpPr>
          <p:cNvPr id="29699" name="Content Placeholder 2"/>
          <p:cNvSpPr>
            <a:spLocks noGrp="1"/>
          </p:cNvSpPr>
          <p:nvPr>
            <p:ph idx="1"/>
          </p:nvPr>
        </p:nvSpPr>
        <p:spPr/>
        <p:txBody>
          <a:bodyPr/>
          <a:lstStyle/>
          <a:p>
            <a:r>
              <a:rPr lang="en-US" dirty="0"/>
              <a:t>Open the database, click the File tab, and then click Options in the navigation bar</a:t>
            </a:r>
          </a:p>
          <a:p>
            <a:r>
              <a:rPr lang="en-US" dirty="0"/>
              <a:t>In the Access Options dialog box, click Current Database in the left section</a:t>
            </a:r>
          </a:p>
          <a:p>
            <a:r>
              <a:rPr lang="en-US" dirty="0"/>
              <a:t>Set the database properties and startup options, and then click the OK button. Most options will take effect the next time the database is opened</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4AF4CE6-D26B-43EE-AF08-43313A9923CB}"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a:t>Setting Database Documentation Properties</a:t>
            </a:r>
          </a:p>
        </p:txBody>
      </p:sp>
      <p:sp>
        <p:nvSpPr>
          <p:cNvPr id="30723" name="Content Placeholder 2"/>
          <p:cNvSpPr>
            <a:spLocks noGrp="1"/>
          </p:cNvSpPr>
          <p:nvPr>
            <p:ph idx="1"/>
          </p:nvPr>
        </p:nvSpPr>
        <p:spPr/>
        <p:txBody>
          <a:bodyPr>
            <a:normAutofit/>
          </a:bodyPr>
          <a:lstStyle/>
          <a:p>
            <a:r>
              <a:rPr lang="en-US" sz="2600" dirty="0"/>
              <a:t>Open the database, click the File tab, and then click the View and edit database properties link in the right section of the window</a:t>
            </a:r>
          </a:p>
          <a:p>
            <a:r>
              <a:rPr lang="en-US" sz="2600" dirty="0"/>
              <a:t>Click the Custom tab</a:t>
            </a:r>
          </a:p>
          <a:p>
            <a:r>
              <a:rPr lang="en-US" sz="2600" dirty="0"/>
              <a:t>To set an existing property, scroll the Name list, click the property in the Name list, type the property setting in the Value box, and then click the Add button</a:t>
            </a:r>
          </a:p>
          <a:p>
            <a:r>
              <a:rPr lang="en-US" sz="2600" dirty="0"/>
              <a:t>To create a new property, type the property name in the Name box, select the data type in the Type box, type the property value in the Value box, and then click the Add button</a:t>
            </a:r>
          </a:p>
          <a:p>
            <a:r>
              <a:rPr lang="en-US" sz="2600" dirty="0"/>
              <a:t>Click the OK button</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E7FAF0E4-4629-4D5D-8A8B-CDD268B74366}"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Setting Database Documentation Properties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218" y="1825625"/>
            <a:ext cx="6857564" cy="4351338"/>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7889CB5-6667-40C1-AA74-E1448BE0C039}"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a Database </a:t>
            </a:r>
            <a:br>
              <a:rPr lang="en-US" dirty="0"/>
            </a:br>
            <a:r>
              <a:rPr lang="en-US" dirty="0"/>
              <a:t>as an Executable, Protected ACCDE File</a:t>
            </a:r>
          </a:p>
        </p:txBody>
      </p:sp>
      <p:sp>
        <p:nvSpPr>
          <p:cNvPr id="3" name="Content Placeholder 2"/>
          <p:cNvSpPr>
            <a:spLocks noGrp="1"/>
          </p:cNvSpPr>
          <p:nvPr>
            <p:ph idx="1"/>
          </p:nvPr>
        </p:nvSpPr>
        <p:spPr/>
        <p:txBody>
          <a:bodyPr/>
          <a:lstStyle/>
          <a:p>
            <a:r>
              <a:rPr lang="en-US" dirty="0"/>
              <a:t>Open the database to be saved as an ACCDE file</a:t>
            </a:r>
          </a:p>
          <a:p>
            <a:r>
              <a:rPr lang="en-US" dirty="0"/>
              <a:t>Click the File tab on the Ribbon, click Save &amp; Publish in the navigation bar, and then click Make ACCDE</a:t>
            </a:r>
          </a:p>
          <a:p>
            <a:r>
              <a:rPr lang="en-US" dirty="0"/>
              <a:t>Click the Save As button. In the Save As dialog box, type the name for the file in the File name box, navigate to the location to store the file, and then click the Save button</a:t>
            </a:r>
          </a:p>
          <a:p>
            <a:r>
              <a:rPr lang="en-US" dirty="0"/>
              <a:t>Ref:  </a:t>
            </a:r>
            <a:r>
              <a:rPr lang="en-US" dirty="0">
                <a:hlinkClick r:id="rId2"/>
              </a:rPr>
              <a:t>https://www.lifewire.com/accde-file-2619461</a:t>
            </a:r>
            <a:r>
              <a:rPr lang="en-US" dirty="0"/>
              <a:t> and</a:t>
            </a:r>
          </a:p>
          <a:p>
            <a:r>
              <a:rPr lang="en-US">
                <a:hlinkClick r:id="rId3"/>
              </a:rPr>
              <a:t>https://support.office.com/en-us/article/Hide-VBA-code-from-users-ce6ab610-af07-4008-91e0-1ef1b796ff18#bm1</a:t>
            </a:r>
            <a:r>
              <a:rPr lang="en-US"/>
              <a:t> </a:t>
            </a:r>
            <a:endParaRPr lang="en-US" dirty="0"/>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B0DDF0D-0B29-4C07-8A74-1CE6612F9549}" type="slidenum">
              <a:rPr lang="en-US" smtClean="0"/>
              <a:pPr>
                <a:defRPr/>
              </a:pPr>
              <a:t>38</a:t>
            </a:fld>
            <a:endParaRPr lang="en-US"/>
          </a:p>
        </p:txBody>
      </p:sp>
    </p:spTree>
    <p:extLst>
      <p:ext uri="{BB962C8B-B14F-4D97-AF65-F5344CB8AC3E}">
        <p14:creationId xmlns:p14="http://schemas.microsoft.com/office/powerpoint/2010/main" val="250259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Multivalued Fields</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402167"/>
            <a:ext cx="5181600" cy="3198253"/>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3150" y="2703227"/>
            <a:ext cx="3886200" cy="259613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B0DDF0D-0B29-4C07-8A74-1CE6612F9549}" type="slidenum">
              <a:rPr lang="en-US" smtClean="0"/>
              <a:pPr>
                <a:defRPr/>
              </a:pPr>
              <a:t>4</a:t>
            </a:fld>
            <a:endParaRPr lang="en-US"/>
          </a:p>
        </p:txBody>
      </p:sp>
    </p:spTree>
    <p:extLst>
      <p:ext uri="{BB962C8B-B14F-4D97-AF65-F5344CB8AC3E}">
        <p14:creationId xmlns:p14="http://schemas.microsoft.com/office/powerpoint/2010/main" val="333623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Selecting Records Using Filter By Form</a:t>
            </a:r>
          </a:p>
        </p:txBody>
      </p:sp>
      <p:sp>
        <p:nvSpPr>
          <p:cNvPr id="6147" name="Content Placeholder 2"/>
          <p:cNvSpPr>
            <a:spLocks noGrp="1"/>
          </p:cNvSpPr>
          <p:nvPr>
            <p:ph idx="1"/>
          </p:nvPr>
        </p:nvSpPr>
        <p:spPr/>
        <p:txBody>
          <a:bodyPr/>
          <a:lstStyle/>
          <a:p>
            <a:r>
              <a:rPr lang="en-US" dirty="0"/>
              <a:t>Open the table or query datasheet, or the form in Form view</a:t>
            </a:r>
          </a:p>
          <a:p>
            <a:r>
              <a:rPr lang="en-US" dirty="0"/>
              <a:t>In the Sort &amp; Filter group on the Home tab, click the Advanced button, and then click Filter By Form</a:t>
            </a:r>
          </a:p>
          <a:p>
            <a:r>
              <a:rPr lang="en-US" dirty="0"/>
              <a:t>Enter a simple selection criterion or an And condition in the first datasheet or form, using the text boxes for the appropriate fields</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0D1733A-A7FA-46A0-B7CE-2A95AA3F1319}"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Records Using Filter By Form</a:t>
            </a:r>
          </a:p>
        </p:txBody>
      </p:sp>
      <p:sp>
        <p:nvSpPr>
          <p:cNvPr id="3" name="Content Placeholder 2"/>
          <p:cNvSpPr>
            <a:spLocks noGrp="1"/>
          </p:cNvSpPr>
          <p:nvPr>
            <p:ph idx="1"/>
          </p:nvPr>
        </p:nvSpPr>
        <p:spPr/>
        <p:txBody>
          <a:bodyPr/>
          <a:lstStyle/>
          <a:p>
            <a:r>
              <a:rPr lang="en-US" dirty="0"/>
              <a:t>If there is an Or condition, click the Or tab and enter the Or condition in the second datasheet or form. Continue to enter Or conditions on separate datasheets or forms by using the Or tab</a:t>
            </a:r>
          </a:p>
          <a:p>
            <a:r>
              <a:rPr lang="en-US" dirty="0"/>
              <a:t>In the Sort &amp; Filter group on the Home tab, click the Toggle Filter button (with the ScreenTip “Apply Filter”)</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8B0DDF0D-0B29-4C07-8A74-1CE6612F9549}" type="slidenum">
              <a:rPr lang="en-US" smtClean="0"/>
              <a:pPr>
                <a:defRPr/>
              </a:pPr>
              <a:t>6</a:t>
            </a:fld>
            <a:endParaRPr lang="en-US"/>
          </a:p>
        </p:txBody>
      </p:sp>
    </p:spTree>
    <p:extLst>
      <p:ext uri="{BB962C8B-B14F-4D97-AF65-F5344CB8AC3E}">
        <p14:creationId xmlns:p14="http://schemas.microsoft.com/office/powerpoint/2010/main" val="269095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Selecting Records Using Filter By Form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059220"/>
            <a:ext cx="6957317" cy="3884147"/>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01EA1A32-6140-4264-BD1D-8506115FEA76}"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Saving a Filter as a Query</a:t>
            </a:r>
          </a:p>
        </p:txBody>
      </p:sp>
      <p:sp>
        <p:nvSpPr>
          <p:cNvPr id="8195" name="Content Placeholder 2"/>
          <p:cNvSpPr>
            <a:spLocks noGrp="1"/>
          </p:cNvSpPr>
          <p:nvPr>
            <p:ph idx="1"/>
          </p:nvPr>
        </p:nvSpPr>
        <p:spPr/>
        <p:txBody>
          <a:bodyPr/>
          <a:lstStyle/>
          <a:p>
            <a:r>
              <a:rPr lang="en-US" dirty="0"/>
              <a:t>Create a filter using Filter By Selection, Filter By Form, or Advanced Filter/Sort</a:t>
            </a:r>
          </a:p>
          <a:p>
            <a:r>
              <a:rPr lang="en-US" dirty="0"/>
              <a:t>If filter was applied by using Filter By Form, click the Advanced button, and then click Filter By Form</a:t>
            </a:r>
          </a:p>
          <a:p>
            <a:r>
              <a:rPr lang="en-US" dirty="0"/>
              <a:t>In the Sort &amp; Filter group on the Home tab, click the Advanced button, and then click Save As Query</a:t>
            </a:r>
          </a:p>
          <a:p>
            <a:r>
              <a:rPr lang="en-US" dirty="0"/>
              <a:t>Type the name for the query, and then press the Enter key</a:t>
            </a:r>
          </a:p>
        </p:txBody>
      </p:sp>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20803217-3943-4DD9-A02A-EFE36E2281B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Saving a Filter as a Query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341" y="2406781"/>
            <a:ext cx="6957317" cy="3189025"/>
          </a:xfrm>
        </p:spPr>
      </p:pic>
      <p:sp>
        <p:nvSpPr>
          <p:cNvPr id="4" name="Footer Placeholder 3"/>
          <p:cNvSpPr>
            <a:spLocks noGrp="1"/>
          </p:cNvSpPr>
          <p:nvPr>
            <p:ph type="ftr" sz="quarter" idx="11"/>
          </p:nvPr>
        </p:nvSpPr>
        <p:spPr/>
        <p:txBody>
          <a:bodyPr/>
          <a:lstStyle/>
          <a:p>
            <a:pPr>
              <a:defRPr/>
            </a:pPr>
            <a:r>
              <a:rPr lang="en-US"/>
              <a:t>MIS342</a:t>
            </a:r>
          </a:p>
        </p:txBody>
      </p:sp>
      <p:sp>
        <p:nvSpPr>
          <p:cNvPr id="5" name="Slide Number Placeholder 4"/>
          <p:cNvSpPr>
            <a:spLocks noGrp="1"/>
          </p:cNvSpPr>
          <p:nvPr>
            <p:ph type="sldNum" sz="quarter" idx="12"/>
          </p:nvPr>
        </p:nvSpPr>
        <p:spPr/>
        <p:txBody>
          <a:bodyPr/>
          <a:lstStyle/>
          <a:p>
            <a:pPr>
              <a:defRPr/>
            </a:pPr>
            <a:fld id="{1A637E7E-2ABA-408E-997D-FE4DFB54C391}"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1612</Words>
  <Application>Microsoft Office PowerPoint</Application>
  <PresentationFormat>Widescreen</PresentationFormat>
  <Paragraphs>194</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Times New Roman</vt:lpstr>
      <vt:lpstr>Office Theme</vt:lpstr>
      <vt:lpstr> Tutorial 12  Managing and Securing a Database</vt:lpstr>
      <vt:lpstr>Objectives</vt:lpstr>
      <vt:lpstr>Objectives</vt:lpstr>
      <vt:lpstr>Multivalued Fields</vt:lpstr>
      <vt:lpstr>Selecting Records Using Filter By Form</vt:lpstr>
      <vt:lpstr>Selecting Records Using Filter By Form</vt:lpstr>
      <vt:lpstr>Selecting Records Using Filter By Form</vt:lpstr>
      <vt:lpstr>Saving a Filter as a Query</vt:lpstr>
      <vt:lpstr>Saving a Filter as a Query</vt:lpstr>
      <vt:lpstr>Applying a Filter Saved as a Query</vt:lpstr>
      <vt:lpstr>Applying a Filter Saved as a Query</vt:lpstr>
      <vt:lpstr>Creating a Subquery</vt:lpstr>
      <vt:lpstr>Using Multivalued Fields</vt:lpstr>
      <vt:lpstr>Using Multivalued Fields</vt:lpstr>
      <vt:lpstr>Database Properties</vt:lpstr>
      <vt:lpstr>Creating an Attachment Field</vt:lpstr>
      <vt:lpstr>Using an AutoNumber Field</vt:lpstr>
      <vt:lpstr>Using an AutoNumber Field</vt:lpstr>
      <vt:lpstr>Saving an Access Database  as a Previous Version</vt:lpstr>
      <vt:lpstr>Saving an Access Database  as a Previous Version</vt:lpstr>
      <vt:lpstr>Using the Performance Analyzer</vt:lpstr>
      <vt:lpstr>Using the Performance Analyzer</vt:lpstr>
      <vt:lpstr>Using the Performance Analyzer</vt:lpstr>
      <vt:lpstr>Linking to a Table in Another Access Database</vt:lpstr>
      <vt:lpstr>Using the Linked Table Manager</vt:lpstr>
      <vt:lpstr>Using the Linked Table Manager</vt:lpstr>
      <vt:lpstr>Using the Linked Table Manager</vt:lpstr>
      <vt:lpstr>Using the Database Splitter</vt:lpstr>
      <vt:lpstr>Using the Database Splitter</vt:lpstr>
      <vt:lpstr>Using the Database Splitter</vt:lpstr>
      <vt:lpstr>Encrypting a Database and Setting a Password</vt:lpstr>
      <vt:lpstr>Encrypting a Database and Setting a Password</vt:lpstr>
      <vt:lpstr>Unsetting a Database Password</vt:lpstr>
      <vt:lpstr>Unsetting a Database Password</vt:lpstr>
      <vt:lpstr>Setting the Database Properties and Startup Options</vt:lpstr>
      <vt:lpstr>Setting Database Documentation Properties</vt:lpstr>
      <vt:lpstr>Setting Database Documentation Properties</vt:lpstr>
      <vt:lpstr>Saving a Database  as an Executable, Protected ACCDE 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2017-08-07T16:28:58Z</dcterms:created>
  <dcterms:modified xsi:type="dcterms:W3CDTF">2017-08-17T18:55:36Z</dcterms:modified>
</cp:coreProperties>
</file>