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1" r:id="rId1"/>
  </p:sldMasterIdLst>
  <p:notesMasterIdLst>
    <p:notesMasterId r:id="rId25"/>
  </p:notesMasterIdLst>
  <p:sldIdLst>
    <p:sldId id="314" r:id="rId2"/>
    <p:sldId id="306" r:id="rId3"/>
    <p:sldId id="256" r:id="rId4"/>
    <p:sldId id="276" r:id="rId5"/>
    <p:sldId id="312" r:id="rId6"/>
    <p:sldId id="257" r:id="rId7"/>
    <p:sldId id="271" r:id="rId8"/>
    <p:sldId id="279" r:id="rId9"/>
    <p:sldId id="292" r:id="rId10"/>
    <p:sldId id="266" r:id="rId11"/>
    <p:sldId id="300" r:id="rId12"/>
    <p:sldId id="295" r:id="rId13"/>
    <p:sldId id="297" r:id="rId14"/>
    <p:sldId id="315" r:id="rId15"/>
    <p:sldId id="286" r:id="rId16"/>
    <p:sldId id="263" r:id="rId17"/>
    <p:sldId id="269" r:id="rId18"/>
    <p:sldId id="305" r:id="rId19"/>
    <p:sldId id="264" r:id="rId20"/>
    <p:sldId id="296" r:id="rId21"/>
    <p:sldId id="265" r:id="rId22"/>
    <p:sldId id="316" r:id="rId23"/>
    <p:sldId id="311" r:id="rId24"/>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71EFA-D5ED-4895-9B3B-F3EB4251E77F}" v="2" dt="2022-08-22T14:26:22.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72" y="144"/>
      </p:cViewPr>
      <p:guideLst>
        <p:guide orient="horz" pos="2160"/>
        <p:guide pos="3840"/>
      </p:guideLst>
    </p:cSldViewPr>
  </p:slideViewPr>
  <p:outlineViewPr>
    <p:cViewPr>
      <p:scale>
        <a:sx n="33" d="100"/>
        <a:sy n="33" d="100"/>
      </p:scale>
      <p:origin x="0" y="0"/>
    </p:cViewPr>
    <p:sldLst>
      <p:sld r:id="rId1" collapse="1"/>
    </p:sldLst>
  </p:outlineViewPr>
  <p:notesTextViewPr>
    <p:cViewPr>
      <p:scale>
        <a:sx n="66" d="100"/>
        <a:sy n="66" d="100"/>
      </p:scale>
      <p:origin x="0" y="0"/>
    </p:cViewPr>
  </p:notesTextViewPr>
  <p:sorterViewPr>
    <p:cViewPr>
      <p:scale>
        <a:sx n="100" d="100"/>
        <a:sy n="100" d="100"/>
      </p:scale>
      <p:origin x="0" y="-41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son, Patrick G" userId="b0df62ef-2774-4648-a1b3-1c1d265090a6" providerId="ADAL" clId="{1BB71EFA-D5ED-4895-9B3B-F3EB4251E77F}"/>
    <pc:docChg chg="custSel delSld modSld">
      <pc:chgData name="Paulson, Patrick G" userId="b0df62ef-2774-4648-a1b3-1c1d265090a6" providerId="ADAL" clId="{1BB71EFA-D5ED-4895-9B3B-F3EB4251E77F}" dt="2022-08-22T14:27:15.050" v="62" actId="47"/>
      <pc:docMkLst>
        <pc:docMk/>
      </pc:docMkLst>
      <pc:sldChg chg="del">
        <pc:chgData name="Paulson, Patrick G" userId="b0df62ef-2774-4648-a1b3-1c1d265090a6" providerId="ADAL" clId="{1BB71EFA-D5ED-4895-9B3B-F3EB4251E77F}" dt="2022-08-22T14:27:15.050" v="62" actId="47"/>
        <pc:sldMkLst>
          <pc:docMk/>
          <pc:sldMk cId="0" sldId="294"/>
        </pc:sldMkLst>
      </pc:sldChg>
      <pc:sldChg chg="modSp mod">
        <pc:chgData name="Paulson, Patrick G" userId="b0df62ef-2774-4648-a1b3-1c1d265090a6" providerId="ADAL" clId="{1BB71EFA-D5ED-4895-9B3B-F3EB4251E77F}" dt="2022-08-22T14:26:24.938" v="15" actId="20577"/>
        <pc:sldMkLst>
          <pc:docMk/>
          <pc:sldMk cId="0" sldId="300"/>
        </pc:sldMkLst>
        <pc:spChg chg="mod">
          <ac:chgData name="Paulson, Patrick G" userId="b0df62ef-2774-4648-a1b3-1c1d265090a6" providerId="ADAL" clId="{1BB71EFA-D5ED-4895-9B3B-F3EB4251E77F}" dt="2022-08-22T14:26:24.938" v="15" actId="20577"/>
          <ac:spMkLst>
            <pc:docMk/>
            <pc:sldMk cId="0" sldId="300"/>
            <ac:spMk id="82947" creationId="{00000000-0000-0000-0000-000000000000}"/>
          </ac:spMkLst>
        </pc:spChg>
      </pc:sldChg>
      <pc:sldChg chg="modSp mod">
        <pc:chgData name="Paulson, Patrick G" userId="b0df62ef-2774-4648-a1b3-1c1d265090a6" providerId="ADAL" clId="{1BB71EFA-D5ED-4895-9B3B-F3EB4251E77F}" dt="2022-08-22T14:25:17.005" v="1" actId="6549"/>
        <pc:sldMkLst>
          <pc:docMk/>
          <pc:sldMk cId="3586412509" sldId="314"/>
        </pc:sldMkLst>
        <pc:spChg chg="mod">
          <ac:chgData name="Paulson, Patrick G" userId="b0df62ef-2774-4648-a1b3-1c1d265090a6" providerId="ADAL" clId="{1BB71EFA-D5ED-4895-9B3B-F3EB4251E77F}" dt="2022-08-22T14:25:17.005" v="1" actId="6549"/>
          <ac:spMkLst>
            <pc:docMk/>
            <pc:sldMk cId="3586412509" sldId="314"/>
            <ac:spMk id="39938" creationId="{00000000-0000-0000-0000-000000000000}"/>
          </ac:spMkLst>
        </pc:spChg>
      </pc:sldChg>
      <pc:sldChg chg="modSp mod">
        <pc:chgData name="Paulson, Patrick G" userId="b0df62ef-2774-4648-a1b3-1c1d265090a6" providerId="ADAL" clId="{1BB71EFA-D5ED-4895-9B3B-F3EB4251E77F}" dt="2022-08-22T14:26:59.963" v="61" actId="27636"/>
        <pc:sldMkLst>
          <pc:docMk/>
          <pc:sldMk cId="1521529029" sldId="316"/>
        </pc:sldMkLst>
        <pc:spChg chg="mod">
          <ac:chgData name="Paulson, Patrick G" userId="b0df62ef-2774-4648-a1b3-1c1d265090a6" providerId="ADAL" clId="{1BB71EFA-D5ED-4895-9B3B-F3EB4251E77F}" dt="2022-08-22T14:26:59.963" v="61" actId="27636"/>
          <ac:spMkLst>
            <pc:docMk/>
            <pc:sldMk cId="1521529029" sldId="316"/>
            <ac:spMk id="20483" creationId="{00000000-0000-0000-0000-000000000000}"/>
          </ac:spMkLst>
        </pc:spChg>
      </pc:sldChg>
    </pc:docChg>
  </pc:docChgLst>
  <pc:docChgLst>
    <pc:chgData name="Paulson, Patrick G" userId="b0df62ef-2774-4648-a1b3-1c1d265090a6" providerId="ADAL" clId="{132FE6E7-4566-42C7-B99D-43437B4F7A2B}"/>
    <pc:docChg chg="modSld">
      <pc:chgData name="Paulson, Patrick G" userId="b0df62ef-2774-4648-a1b3-1c1d265090a6" providerId="ADAL" clId="{132FE6E7-4566-42C7-B99D-43437B4F7A2B}" dt="2019-06-15T01:23:04.150" v="90" actId="20577"/>
      <pc:docMkLst>
        <pc:docMk/>
      </pc:docMkLst>
      <pc:sldChg chg="modSp">
        <pc:chgData name="Paulson, Patrick G" userId="b0df62ef-2774-4648-a1b3-1c1d265090a6" providerId="ADAL" clId="{132FE6E7-4566-42C7-B99D-43437B4F7A2B}" dt="2019-06-15T01:23:04.150" v="90" actId="20577"/>
        <pc:sldMkLst>
          <pc:docMk/>
          <pc:sldMk cId="0" sldId="266"/>
        </pc:sldMkLst>
        <pc:spChg chg="mod">
          <ac:chgData name="Paulson, Patrick G" userId="b0df62ef-2774-4648-a1b3-1c1d265090a6" providerId="ADAL" clId="{132FE6E7-4566-42C7-B99D-43437B4F7A2B}" dt="2019-06-15T01:23:04.150" v="90" actId="20577"/>
          <ac:spMkLst>
            <pc:docMk/>
            <pc:sldMk cId="0" sldId="266"/>
            <ac:spMk id="22533" creationId="{00000000-0000-0000-0000-000000000000}"/>
          </ac:spMkLst>
        </pc:spChg>
      </pc:sldChg>
      <pc:sldChg chg="modSp">
        <pc:chgData name="Paulson, Patrick G" userId="b0df62ef-2774-4648-a1b3-1c1d265090a6" providerId="ADAL" clId="{132FE6E7-4566-42C7-B99D-43437B4F7A2B}" dt="2019-06-15T00:47:18.601" v="19" actId="20577"/>
        <pc:sldMkLst>
          <pc:docMk/>
          <pc:sldMk cId="0" sldId="300"/>
        </pc:sldMkLst>
        <pc:spChg chg="mod">
          <ac:chgData name="Paulson, Patrick G" userId="b0df62ef-2774-4648-a1b3-1c1d265090a6" providerId="ADAL" clId="{132FE6E7-4566-42C7-B99D-43437B4F7A2B}" dt="2019-06-15T00:47:18.601" v="19" actId="20577"/>
          <ac:spMkLst>
            <pc:docMk/>
            <pc:sldMk cId="0" sldId="300"/>
            <ac:spMk id="82947" creationId="{00000000-0000-0000-0000-000000000000}"/>
          </ac:spMkLst>
        </pc:spChg>
      </pc:sldChg>
      <pc:sldChg chg="modSp">
        <pc:chgData name="Paulson, Patrick G" userId="b0df62ef-2774-4648-a1b3-1c1d265090a6" providerId="ADAL" clId="{132FE6E7-4566-42C7-B99D-43437B4F7A2B}" dt="2019-06-15T00:47:40.366" v="24" actId="20577"/>
        <pc:sldMkLst>
          <pc:docMk/>
          <pc:sldMk cId="0" sldId="305"/>
        </pc:sldMkLst>
        <pc:spChg chg="mod">
          <ac:chgData name="Paulson, Patrick G" userId="b0df62ef-2774-4648-a1b3-1c1d265090a6" providerId="ADAL" clId="{132FE6E7-4566-42C7-B99D-43437B4F7A2B}" dt="2019-06-15T00:47:40.366" v="24" actId="20577"/>
          <ac:spMkLst>
            <pc:docMk/>
            <pc:sldMk cId="0" sldId="305"/>
            <ac:spMk id="93187" creationId="{00000000-0000-0000-0000-000000000000}"/>
          </ac:spMkLst>
        </pc:spChg>
      </pc:sldChg>
      <pc:sldChg chg="modSp">
        <pc:chgData name="Paulson, Patrick G" userId="b0df62ef-2774-4648-a1b3-1c1d265090a6" providerId="ADAL" clId="{132FE6E7-4566-42C7-B99D-43437B4F7A2B}" dt="2019-06-15T00:45:04.036" v="3" actId="6549"/>
        <pc:sldMkLst>
          <pc:docMk/>
          <pc:sldMk cId="3586412509" sldId="314"/>
        </pc:sldMkLst>
        <pc:spChg chg="mod">
          <ac:chgData name="Paulson, Patrick G" userId="b0df62ef-2774-4648-a1b3-1c1d265090a6" providerId="ADAL" clId="{132FE6E7-4566-42C7-B99D-43437B4F7A2B}" dt="2019-06-15T00:45:04.036" v="3" actId="6549"/>
          <ac:spMkLst>
            <pc:docMk/>
            <pc:sldMk cId="3586412509" sldId="314"/>
            <ac:spMk id="39938" creationId="{00000000-0000-0000-0000-000000000000}"/>
          </ac:spMkLst>
        </pc:spChg>
      </pc:sldChg>
    </pc:docChg>
  </pc:docChgLst>
  <pc:docChgLst>
    <pc:chgData name="Paulson, Patrick G" userId="b0df62ef-2774-4648-a1b3-1c1d265090a6" providerId="ADAL" clId="{0097DAD0-40DA-4F9D-8D14-EAFD966132BD}"/>
    <pc:docChg chg="modSld">
      <pc:chgData name="Paulson, Patrick G" userId="b0df62ef-2774-4648-a1b3-1c1d265090a6" providerId="ADAL" clId="{0097DAD0-40DA-4F9D-8D14-EAFD966132BD}" dt="2019-08-20T14:54:35.837" v="13" actId="20577"/>
      <pc:docMkLst>
        <pc:docMk/>
      </pc:docMkLst>
      <pc:sldChg chg="modSp">
        <pc:chgData name="Paulson, Patrick G" userId="b0df62ef-2774-4648-a1b3-1c1d265090a6" providerId="ADAL" clId="{0097DAD0-40DA-4F9D-8D14-EAFD966132BD}" dt="2019-08-20T14:54:35.837" v="13" actId="20577"/>
        <pc:sldMkLst>
          <pc:docMk/>
          <pc:sldMk cId="0" sldId="263"/>
        </pc:sldMkLst>
        <pc:spChg chg="mod">
          <ac:chgData name="Paulson, Patrick G" userId="b0df62ef-2774-4648-a1b3-1c1d265090a6" providerId="ADAL" clId="{0097DAD0-40DA-4F9D-8D14-EAFD966132BD}" dt="2019-08-20T14:54:35.837" v="13" actId="20577"/>
          <ac:spMkLst>
            <pc:docMk/>
            <pc:sldMk cId="0" sldId="263"/>
            <ac:spMk id="1638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389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B897801-2A9C-4136-8012-70273F05A270}" type="slidenum">
              <a:rPr lang="en-US"/>
              <a:pPr/>
              <a:t>‹#›</a:t>
            </a:fld>
            <a:endParaRPr lang="en-US"/>
          </a:p>
        </p:txBody>
      </p:sp>
    </p:spTree>
    <p:extLst>
      <p:ext uri="{BB962C8B-B14F-4D97-AF65-F5344CB8AC3E}">
        <p14:creationId xmlns:p14="http://schemas.microsoft.com/office/powerpoint/2010/main" val="1307183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a:t>
            </a:fld>
            <a:endParaRPr lang="en-US"/>
          </a:p>
        </p:txBody>
      </p:sp>
    </p:spTree>
    <p:extLst>
      <p:ext uri="{BB962C8B-B14F-4D97-AF65-F5344CB8AC3E}">
        <p14:creationId xmlns:p14="http://schemas.microsoft.com/office/powerpoint/2010/main" val="3587959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6C133-DC53-4DB9-ACC3-CB693F1BD78D}" type="slidenum">
              <a:rPr lang="en-US"/>
              <a:pPr/>
              <a:t>10</a:t>
            </a:fld>
            <a:endParaRPr lang="en-US"/>
          </a:p>
        </p:txBody>
      </p:sp>
      <p:sp>
        <p:nvSpPr>
          <p:cNvPr id="60418" name="Rectangle 2"/>
          <p:cNvSpPr>
            <a:spLocks noGrp="1" noRot="1" noChangeAspect="1" noChangeArrowheads="1" noTextEdit="1"/>
          </p:cNvSpPr>
          <p:nvPr>
            <p:ph type="sldImg"/>
          </p:nvPr>
        </p:nvSpPr>
        <p:spPr>
          <a:xfrm>
            <a:off x="381000" y="685800"/>
            <a:ext cx="6096000" cy="3429000"/>
          </a:xfrm>
          <a:ln/>
        </p:spPr>
      </p:sp>
      <p:sp>
        <p:nvSpPr>
          <p:cNvPr id="60419" name="Rectangle 3"/>
          <p:cNvSpPr>
            <a:spLocks noGrp="1" noChangeArrowheads="1"/>
          </p:cNvSpPr>
          <p:nvPr>
            <p:ph type="body" idx="1"/>
          </p:nvPr>
        </p:nvSpPr>
        <p:spPr/>
        <p:txBody>
          <a:bodyPr/>
          <a:lstStyle/>
          <a:p>
            <a:r>
              <a:rPr lang="en-US"/>
              <a:t>Sample format on website</a:t>
            </a:r>
          </a:p>
        </p:txBody>
      </p:sp>
    </p:spTree>
    <p:extLst>
      <p:ext uri="{BB962C8B-B14F-4D97-AF65-F5344CB8AC3E}">
        <p14:creationId xmlns:p14="http://schemas.microsoft.com/office/powerpoint/2010/main" val="581069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897801-2A9C-4136-8012-70273F05A270}" type="slidenum">
              <a:rPr lang="en-US" smtClean="0"/>
              <a:pPr/>
              <a:t>11</a:t>
            </a:fld>
            <a:endParaRPr lang="en-US"/>
          </a:p>
        </p:txBody>
      </p:sp>
    </p:spTree>
    <p:extLst>
      <p:ext uri="{BB962C8B-B14F-4D97-AF65-F5344CB8AC3E}">
        <p14:creationId xmlns:p14="http://schemas.microsoft.com/office/powerpoint/2010/main" val="2048994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12</a:t>
            </a:fld>
            <a:endParaRPr lang="en-US"/>
          </a:p>
        </p:txBody>
      </p:sp>
    </p:spTree>
    <p:extLst>
      <p:ext uri="{BB962C8B-B14F-4D97-AF65-F5344CB8AC3E}">
        <p14:creationId xmlns:p14="http://schemas.microsoft.com/office/powerpoint/2010/main" val="3992802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608BE-7224-4DD4-B166-8C30851A73A0}" type="slidenum">
              <a:rPr lang="en-US"/>
              <a:pPr/>
              <a:t>13</a:t>
            </a:fld>
            <a:endParaRPr lang="en-US"/>
          </a:p>
        </p:txBody>
      </p:sp>
      <p:sp>
        <p:nvSpPr>
          <p:cNvPr id="79874" name="Rectangle 2"/>
          <p:cNvSpPr>
            <a:spLocks noGrp="1" noRot="1" noChangeAspect="1" noChangeArrowheads="1" noTextEdit="1"/>
          </p:cNvSpPr>
          <p:nvPr>
            <p:ph type="sldImg"/>
          </p:nvPr>
        </p:nvSpPr>
        <p:spPr>
          <a:xfrm>
            <a:off x="381000" y="685800"/>
            <a:ext cx="6096000" cy="3429000"/>
          </a:xfrm>
          <a:ln/>
        </p:spPr>
      </p:sp>
      <p:sp>
        <p:nvSpPr>
          <p:cNvPr id="79875" name="Rectangle 3"/>
          <p:cNvSpPr>
            <a:spLocks noGrp="1" noChangeArrowheads="1"/>
          </p:cNvSpPr>
          <p:nvPr>
            <p:ph type="body" idx="1"/>
          </p:nvPr>
        </p:nvSpPr>
        <p:spPr/>
        <p:txBody>
          <a:bodyPr/>
          <a:lstStyle/>
          <a:p>
            <a:r>
              <a:rPr lang="en-US"/>
              <a:t>How many students are familiar with FrontPage, PageMill, Dreamweaver, HTML coding?</a:t>
            </a:r>
          </a:p>
          <a:p>
            <a:r>
              <a:rPr lang="en-US"/>
              <a:t>How many students are familiar with PowerPoint?</a:t>
            </a:r>
          </a:p>
        </p:txBody>
      </p:sp>
    </p:spTree>
    <p:extLst>
      <p:ext uri="{BB962C8B-B14F-4D97-AF65-F5344CB8AC3E}">
        <p14:creationId xmlns:p14="http://schemas.microsoft.com/office/powerpoint/2010/main" val="1897816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608BE-7224-4DD4-B166-8C30851A73A0}" type="slidenum">
              <a:rPr lang="en-US"/>
              <a:pPr/>
              <a:t>14</a:t>
            </a:fld>
            <a:endParaRPr lang="en-US"/>
          </a:p>
        </p:txBody>
      </p:sp>
      <p:sp>
        <p:nvSpPr>
          <p:cNvPr id="79874" name="Rectangle 2"/>
          <p:cNvSpPr>
            <a:spLocks noGrp="1" noRot="1" noChangeAspect="1" noChangeArrowheads="1" noTextEdit="1"/>
          </p:cNvSpPr>
          <p:nvPr>
            <p:ph type="sldImg"/>
          </p:nvPr>
        </p:nvSpPr>
        <p:spPr>
          <a:xfrm>
            <a:off x="381000" y="685800"/>
            <a:ext cx="6096000" cy="3429000"/>
          </a:xfrm>
          <a:ln/>
        </p:spPr>
      </p:sp>
      <p:sp>
        <p:nvSpPr>
          <p:cNvPr id="79875" name="Rectangle 3"/>
          <p:cNvSpPr>
            <a:spLocks noGrp="1" noChangeArrowheads="1"/>
          </p:cNvSpPr>
          <p:nvPr>
            <p:ph type="body" idx="1"/>
          </p:nvPr>
        </p:nvSpPr>
        <p:spPr/>
        <p:txBody>
          <a:bodyPr/>
          <a:lstStyle/>
          <a:p>
            <a:r>
              <a:rPr lang="en-US"/>
              <a:t>How many students are familiar with FrontPage, PageMill, Dreamweaver, HTML coding?</a:t>
            </a:r>
          </a:p>
          <a:p>
            <a:r>
              <a:rPr lang="en-US"/>
              <a:t>How many students are familiar with PowerPoint?</a:t>
            </a:r>
          </a:p>
        </p:txBody>
      </p:sp>
    </p:spTree>
    <p:extLst>
      <p:ext uri="{BB962C8B-B14F-4D97-AF65-F5344CB8AC3E}">
        <p14:creationId xmlns:p14="http://schemas.microsoft.com/office/powerpoint/2010/main" val="1090496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F443C-F598-4ACA-958F-7010AA8D6EA4}" type="slidenum">
              <a:rPr lang="en-US"/>
              <a:pPr/>
              <a:t>15</a:t>
            </a:fld>
            <a:endParaRPr lang="en-US"/>
          </a:p>
        </p:txBody>
      </p:sp>
      <p:sp>
        <p:nvSpPr>
          <p:cNvPr id="65538" name="Rectangle 2"/>
          <p:cNvSpPr>
            <a:spLocks noGrp="1" noRot="1" noChangeAspect="1" noChangeArrowheads="1" noTextEdit="1"/>
          </p:cNvSpPr>
          <p:nvPr>
            <p:ph type="sldImg"/>
          </p:nvPr>
        </p:nvSpPr>
        <p:spPr>
          <a:xfrm>
            <a:off x="381000" y="685800"/>
            <a:ext cx="6096000" cy="3429000"/>
          </a:xfrm>
          <a:ln/>
        </p:spPr>
      </p:sp>
      <p:sp>
        <p:nvSpPr>
          <p:cNvPr id="65539" name="Rectangle 3"/>
          <p:cNvSpPr>
            <a:spLocks noGrp="1" noChangeArrowheads="1"/>
          </p:cNvSpPr>
          <p:nvPr>
            <p:ph type="body" idx="1"/>
          </p:nvPr>
        </p:nvSpPr>
        <p:spPr/>
        <p:txBody>
          <a:bodyPr/>
          <a:lstStyle/>
          <a:p>
            <a:r>
              <a:rPr lang="en-US"/>
              <a:t>Not necessarily open book</a:t>
            </a:r>
          </a:p>
        </p:txBody>
      </p:sp>
    </p:spTree>
    <p:extLst>
      <p:ext uri="{BB962C8B-B14F-4D97-AF65-F5344CB8AC3E}">
        <p14:creationId xmlns:p14="http://schemas.microsoft.com/office/powerpoint/2010/main" val="2790901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16</a:t>
            </a:fld>
            <a:endParaRPr lang="en-US"/>
          </a:p>
        </p:txBody>
      </p:sp>
    </p:spTree>
    <p:extLst>
      <p:ext uri="{BB962C8B-B14F-4D97-AF65-F5344CB8AC3E}">
        <p14:creationId xmlns:p14="http://schemas.microsoft.com/office/powerpoint/2010/main" val="1567268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17</a:t>
            </a:fld>
            <a:endParaRPr lang="en-US"/>
          </a:p>
        </p:txBody>
      </p:sp>
    </p:spTree>
    <p:extLst>
      <p:ext uri="{BB962C8B-B14F-4D97-AF65-F5344CB8AC3E}">
        <p14:creationId xmlns:p14="http://schemas.microsoft.com/office/powerpoint/2010/main" val="3101000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18</a:t>
            </a:fld>
            <a:endParaRPr lang="en-US"/>
          </a:p>
        </p:txBody>
      </p:sp>
    </p:spTree>
    <p:extLst>
      <p:ext uri="{BB962C8B-B14F-4D97-AF65-F5344CB8AC3E}">
        <p14:creationId xmlns:p14="http://schemas.microsoft.com/office/powerpoint/2010/main" val="1181944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19</a:t>
            </a:fld>
            <a:endParaRPr lang="en-US"/>
          </a:p>
        </p:txBody>
      </p:sp>
    </p:spTree>
    <p:extLst>
      <p:ext uri="{BB962C8B-B14F-4D97-AF65-F5344CB8AC3E}">
        <p14:creationId xmlns:p14="http://schemas.microsoft.com/office/powerpoint/2010/main" val="257375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2</a:t>
            </a:fld>
            <a:endParaRPr lang="en-US"/>
          </a:p>
        </p:txBody>
      </p:sp>
    </p:spTree>
    <p:extLst>
      <p:ext uri="{BB962C8B-B14F-4D97-AF65-F5344CB8AC3E}">
        <p14:creationId xmlns:p14="http://schemas.microsoft.com/office/powerpoint/2010/main" val="242212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20</a:t>
            </a:fld>
            <a:endParaRPr lang="en-US"/>
          </a:p>
        </p:txBody>
      </p:sp>
    </p:spTree>
    <p:extLst>
      <p:ext uri="{BB962C8B-B14F-4D97-AF65-F5344CB8AC3E}">
        <p14:creationId xmlns:p14="http://schemas.microsoft.com/office/powerpoint/2010/main" val="2870507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21</a:t>
            </a:fld>
            <a:endParaRPr lang="en-US"/>
          </a:p>
        </p:txBody>
      </p:sp>
    </p:spTree>
    <p:extLst>
      <p:ext uri="{BB962C8B-B14F-4D97-AF65-F5344CB8AC3E}">
        <p14:creationId xmlns:p14="http://schemas.microsoft.com/office/powerpoint/2010/main" val="1043275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22</a:t>
            </a:fld>
            <a:endParaRPr lang="en-US"/>
          </a:p>
        </p:txBody>
      </p:sp>
    </p:spTree>
    <p:extLst>
      <p:ext uri="{BB962C8B-B14F-4D97-AF65-F5344CB8AC3E}">
        <p14:creationId xmlns:p14="http://schemas.microsoft.com/office/powerpoint/2010/main" val="4123506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23</a:t>
            </a:fld>
            <a:endParaRPr lang="en-US"/>
          </a:p>
        </p:txBody>
      </p:sp>
    </p:spTree>
    <p:extLst>
      <p:ext uri="{BB962C8B-B14F-4D97-AF65-F5344CB8AC3E}">
        <p14:creationId xmlns:p14="http://schemas.microsoft.com/office/powerpoint/2010/main" val="427149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57A82-5E35-44FB-93AA-8937210FF020}" type="slidenum">
              <a:rPr lang="en-US"/>
              <a:pPr/>
              <a:t>3</a:t>
            </a:fld>
            <a:endParaRPr lang="en-US"/>
          </a:p>
        </p:txBody>
      </p:sp>
      <p:sp>
        <p:nvSpPr>
          <p:cNvPr id="58370" name="Rectangle 2"/>
          <p:cNvSpPr>
            <a:spLocks noGrp="1" noRot="1" noChangeAspect="1" noChangeArrowheads="1" noTextEdit="1"/>
          </p:cNvSpPr>
          <p:nvPr>
            <p:ph type="sldImg"/>
          </p:nvPr>
        </p:nvSpPr>
        <p:spPr>
          <a:xfrm>
            <a:off x="381000" y="685800"/>
            <a:ext cx="6096000" cy="3429000"/>
          </a:xfrm>
          <a:ln/>
        </p:spPr>
      </p:sp>
      <p:sp>
        <p:nvSpPr>
          <p:cNvPr id="583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47903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4</a:t>
            </a:fld>
            <a:endParaRPr lang="en-US"/>
          </a:p>
        </p:txBody>
      </p:sp>
    </p:spTree>
    <p:extLst>
      <p:ext uri="{BB962C8B-B14F-4D97-AF65-F5344CB8AC3E}">
        <p14:creationId xmlns:p14="http://schemas.microsoft.com/office/powerpoint/2010/main" val="1820748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7A6D70A6-1E28-4F4E-8EA1-BC069E3D7EE7}" type="slidenum">
              <a:rPr lang="en-US"/>
              <a:pPr/>
              <a:t>5</a:t>
            </a:fld>
            <a:endParaRPr lang="en-US"/>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w="9525"/>
        </p:spPr>
        <p:txBody>
          <a:bodyPr/>
          <a:lstStyle/>
          <a:p>
            <a:r>
              <a:rPr lang="en-US"/>
              <a:t>Will formalize office hours in the near future.</a:t>
            </a:r>
          </a:p>
        </p:txBody>
      </p:sp>
    </p:spTree>
    <p:extLst>
      <p:ext uri="{BB962C8B-B14F-4D97-AF65-F5344CB8AC3E}">
        <p14:creationId xmlns:p14="http://schemas.microsoft.com/office/powerpoint/2010/main" val="897476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6</a:t>
            </a:fld>
            <a:endParaRPr lang="en-US"/>
          </a:p>
        </p:txBody>
      </p:sp>
    </p:spTree>
    <p:extLst>
      <p:ext uri="{BB962C8B-B14F-4D97-AF65-F5344CB8AC3E}">
        <p14:creationId xmlns:p14="http://schemas.microsoft.com/office/powerpoint/2010/main" val="2403230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7</a:t>
            </a:fld>
            <a:endParaRPr lang="en-US"/>
          </a:p>
        </p:txBody>
      </p:sp>
    </p:spTree>
    <p:extLst>
      <p:ext uri="{BB962C8B-B14F-4D97-AF65-F5344CB8AC3E}">
        <p14:creationId xmlns:p14="http://schemas.microsoft.com/office/powerpoint/2010/main" val="2073723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8</a:t>
            </a:fld>
            <a:endParaRPr lang="en-US"/>
          </a:p>
        </p:txBody>
      </p:sp>
    </p:spTree>
    <p:extLst>
      <p:ext uri="{BB962C8B-B14F-4D97-AF65-F5344CB8AC3E}">
        <p14:creationId xmlns:p14="http://schemas.microsoft.com/office/powerpoint/2010/main" val="1379988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897801-2A9C-4136-8012-70273F05A270}" type="slidenum">
              <a:rPr lang="en-US" smtClean="0"/>
              <a:pPr/>
              <a:t>9</a:t>
            </a:fld>
            <a:endParaRPr lang="en-US"/>
          </a:p>
        </p:txBody>
      </p:sp>
    </p:spTree>
    <p:extLst>
      <p:ext uri="{BB962C8B-B14F-4D97-AF65-F5344CB8AC3E}">
        <p14:creationId xmlns:p14="http://schemas.microsoft.com/office/powerpoint/2010/main" val="56291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a:xfrm>
            <a:off x="5332412" y="5883275"/>
            <a:ext cx="4324044" cy="365125"/>
          </a:xfrm>
        </p:spPr>
        <p:txBody>
          <a:bodyPr/>
          <a:lstStyle/>
          <a:p>
            <a:r>
              <a:rPr lang="en-US"/>
              <a:t>PgP MIS 342 Access</a:t>
            </a:r>
          </a:p>
        </p:txBody>
      </p:sp>
      <p:sp>
        <p:nvSpPr>
          <p:cNvPr id="6" name="Slide Number Placeholder 5"/>
          <p:cNvSpPr>
            <a:spLocks noGrp="1"/>
          </p:cNvSpPr>
          <p:nvPr>
            <p:ph type="sldNum" sz="quarter" idx="12"/>
          </p:nvPr>
        </p:nvSpPr>
        <p:spPr/>
        <p:txBody>
          <a:bodyPr/>
          <a:lstStyle/>
          <a:p>
            <a:fld id="{59160D96-44E9-4FF2-AF5F-FBF043A7F76C}" type="slidenum">
              <a:rPr lang="en-US" smtClean="0"/>
              <a:pPr/>
              <a:t>‹#›</a:t>
            </a:fld>
            <a:endParaRPr lang="en-US"/>
          </a:p>
        </p:txBody>
      </p:sp>
    </p:spTree>
    <p:extLst>
      <p:ext uri="{BB962C8B-B14F-4D97-AF65-F5344CB8AC3E}">
        <p14:creationId xmlns:p14="http://schemas.microsoft.com/office/powerpoint/2010/main" val="3107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2005</a:t>
            </a:r>
          </a:p>
        </p:txBody>
      </p:sp>
      <p:sp>
        <p:nvSpPr>
          <p:cNvPr id="6" name="Footer Placeholder 5"/>
          <p:cNvSpPr>
            <a:spLocks noGrp="1"/>
          </p:cNvSpPr>
          <p:nvPr>
            <p:ph type="ftr" sz="quarter" idx="11"/>
          </p:nvPr>
        </p:nvSpPr>
        <p:spPr/>
        <p:txBody>
          <a:bodyPr/>
          <a:lstStyle/>
          <a:p>
            <a:r>
              <a:rPr lang="en-US"/>
              <a:t>PgP MIS 342 Access</a:t>
            </a:r>
          </a:p>
        </p:txBody>
      </p:sp>
      <p:sp>
        <p:nvSpPr>
          <p:cNvPr id="7" name="Slide Number Placeholder 6"/>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157474267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101932945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328958832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260007348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343261882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484AD6DE-E357-43DC-AFD2-5171B9946DB1}" type="slidenum">
              <a:rPr lang="en-US" smtClean="0"/>
              <a:pPr/>
              <a:t>‹#›</a:t>
            </a:fld>
            <a:endParaRPr lang="en-US"/>
          </a:p>
        </p:txBody>
      </p:sp>
    </p:spTree>
    <p:extLst>
      <p:ext uri="{BB962C8B-B14F-4D97-AF65-F5344CB8AC3E}">
        <p14:creationId xmlns:p14="http://schemas.microsoft.com/office/powerpoint/2010/main" val="318246631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11D91331-407E-45AA-B232-8274C1621909}" type="slidenum">
              <a:rPr lang="en-US" smtClean="0"/>
              <a:pPr/>
              <a:t>‹#›</a:t>
            </a:fld>
            <a:endParaRPr lang="en-US"/>
          </a:p>
        </p:txBody>
      </p:sp>
    </p:spTree>
    <p:extLst>
      <p:ext uri="{BB962C8B-B14F-4D97-AF65-F5344CB8AC3E}">
        <p14:creationId xmlns:p14="http://schemas.microsoft.com/office/powerpoint/2010/main" val="3224526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D7303535-DE6F-4FED-B679-F0B48905EF55}" type="slidenum">
              <a:rPr lang="en-US" smtClean="0"/>
              <a:pPr/>
              <a:t>‹#›</a:t>
            </a:fld>
            <a:endParaRPr lang="en-US"/>
          </a:p>
        </p:txBody>
      </p:sp>
    </p:spTree>
    <p:extLst>
      <p:ext uri="{BB962C8B-B14F-4D97-AF65-F5344CB8AC3E}">
        <p14:creationId xmlns:p14="http://schemas.microsoft.com/office/powerpoint/2010/main" val="187280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a:xfrm>
            <a:off x="10951856" y="5867131"/>
            <a:ext cx="551167" cy="365125"/>
          </a:xfrm>
        </p:spPr>
        <p:txBody>
          <a:bodyPr/>
          <a:lstStyle/>
          <a:p>
            <a:fld id="{30D02FB2-074C-4F64-8A71-08414D5D95CB}" type="slidenum">
              <a:rPr lang="en-US" smtClean="0"/>
              <a:pPr/>
              <a:t>‹#›</a:t>
            </a:fld>
            <a:endParaRPr lang="en-US"/>
          </a:p>
        </p:txBody>
      </p:sp>
    </p:spTree>
    <p:extLst>
      <p:ext uri="{BB962C8B-B14F-4D97-AF65-F5344CB8AC3E}">
        <p14:creationId xmlns:p14="http://schemas.microsoft.com/office/powerpoint/2010/main" val="327507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2005</a:t>
            </a:r>
          </a:p>
        </p:txBody>
      </p:sp>
      <p:sp>
        <p:nvSpPr>
          <p:cNvPr id="5" name="Footer Placeholder 4"/>
          <p:cNvSpPr>
            <a:spLocks noGrp="1"/>
          </p:cNvSpPr>
          <p:nvPr>
            <p:ph type="ftr" sz="quarter" idx="11"/>
          </p:nvPr>
        </p:nvSpPr>
        <p:spPr/>
        <p:txBody>
          <a:bodyPr/>
          <a:lstStyle/>
          <a:p>
            <a:r>
              <a:rPr lang="en-US"/>
              <a:t>PgP MIS 342 Access</a:t>
            </a:r>
          </a:p>
        </p:txBody>
      </p:sp>
      <p:sp>
        <p:nvSpPr>
          <p:cNvPr id="6" name="Slide Number Placeholder 5"/>
          <p:cNvSpPr>
            <a:spLocks noGrp="1"/>
          </p:cNvSpPr>
          <p:nvPr>
            <p:ph type="sldNum" sz="quarter" idx="12"/>
          </p:nvPr>
        </p:nvSpPr>
        <p:spPr/>
        <p:txBody>
          <a:bodyPr/>
          <a:lstStyle/>
          <a:p>
            <a:fld id="{01D93AD5-20BE-4CAB-AF7C-E66A81802E2E}" type="slidenum">
              <a:rPr lang="en-US" smtClean="0"/>
              <a:pPr/>
              <a:t>‹#›</a:t>
            </a:fld>
            <a:endParaRPr lang="en-US"/>
          </a:p>
        </p:txBody>
      </p:sp>
    </p:spTree>
    <p:extLst>
      <p:ext uri="{BB962C8B-B14F-4D97-AF65-F5344CB8AC3E}">
        <p14:creationId xmlns:p14="http://schemas.microsoft.com/office/powerpoint/2010/main" val="14379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2005</a:t>
            </a:r>
          </a:p>
        </p:txBody>
      </p:sp>
      <p:sp>
        <p:nvSpPr>
          <p:cNvPr id="6" name="Footer Placeholder 5"/>
          <p:cNvSpPr>
            <a:spLocks noGrp="1"/>
          </p:cNvSpPr>
          <p:nvPr>
            <p:ph type="ftr" sz="quarter" idx="11"/>
          </p:nvPr>
        </p:nvSpPr>
        <p:spPr/>
        <p:txBody>
          <a:bodyPr/>
          <a:lstStyle/>
          <a:p>
            <a:r>
              <a:rPr lang="en-US"/>
              <a:t>PgP MIS 342 Access</a:t>
            </a:r>
          </a:p>
        </p:txBody>
      </p:sp>
      <p:sp>
        <p:nvSpPr>
          <p:cNvPr id="7" name="Slide Number Placeholder 6"/>
          <p:cNvSpPr>
            <a:spLocks noGrp="1"/>
          </p:cNvSpPr>
          <p:nvPr>
            <p:ph type="sldNum" sz="quarter" idx="12"/>
          </p:nvPr>
        </p:nvSpPr>
        <p:spPr/>
        <p:txBody>
          <a:bodyPr/>
          <a:lstStyle/>
          <a:p>
            <a:fld id="{42D0E1E8-D256-437F-92B4-C1A10AF1C78A}" type="slidenum">
              <a:rPr lang="en-US" smtClean="0"/>
              <a:pPr/>
              <a:t>‹#›</a:t>
            </a:fld>
            <a:endParaRPr lang="en-US"/>
          </a:p>
        </p:txBody>
      </p:sp>
    </p:spTree>
    <p:extLst>
      <p:ext uri="{BB962C8B-B14F-4D97-AF65-F5344CB8AC3E}">
        <p14:creationId xmlns:p14="http://schemas.microsoft.com/office/powerpoint/2010/main" val="343407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2005</a:t>
            </a:r>
          </a:p>
        </p:txBody>
      </p:sp>
      <p:sp>
        <p:nvSpPr>
          <p:cNvPr id="8" name="Footer Placeholder 7"/>
          <p:cNvSpPr>
            <a:spLocks noGrp="1"/>
          </p:cNvSpPr>
          <p:nvPr>
            <p:ph type="ftr" sz="quarter" idx="11"/>
          </p:nvPr>
        </p:nvSpPr>
        <p:spPr/>
        <p:txBody>
          <a:bodyPr/>
          <a:lstStyle/>
          <a:p>
            <a:r>
              <a:rPr lang="en-US"/>
              <a:t>PgP MIS 342 Access</a:t>
            </a:r>
          </a:p>
        </p:txBody>
      </p:sp>
      <p:sp>
        <p:nvSpPr>
          <p:cNvPr id="9" name="Slide Number Placeholder 8"/>
          <p:cNvSpPr>
            <a:spLocks noGrp="1"/>
          </p:cNvSpPr>
          <p:nvPr>
            <p:ph type="sldNum" sz="quarter" idx="12"/>
          </p:nvPr>
        </p:nvSpPr>
        <p:spPr/>
        <p:txBody>
          <a:bodyPr/>
          <a:lstStyle/>
          <a:p>
            <a:fld id="{F724B786-B4A6-4A54-9D98-EF62A2209D09}" type="slidenum">
              <a:rPr lang="en-US" smtClean="0"/>
              <a:pPr/>
              <a:t>‹#›</a:t>
            </a:fld>
            <a:endParaRPr lang="en-US"/>
          </a:p>
        </p:txBody>
      </p:sp>
    </p:spTree>
    <p:extLst>
      <p:ext uri="{BB962C8B-B14F-4D97-AF65-F5344CB8AC3E}">
        <p14:creationId xmlns:p14="http://schemas.microsoft.com/office/powerpoint/2010/main" val="112752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2005</a:t>
            </a:r>
          </a:p>
        </p:txBody>
      </p:sp>
      <p:sp>
        <p:nvSpPr>
          <p:cNvPr id="4" name="Footer Placeholder 3"/>
          <p:cNvSpPr>
            <a:spLocks noGrp="1"/>
          </p:cNvSpPr>
          <p:nvPr>
            <p:ph type="ftr" sz="quarter" idx="11"/>
          </p:nvPr>
        </p:nvSpPr>
        <p:spPr/>
        <p:txBody>
          <a:bodyPr/>
          <a:lstStyle/>
          <a:p>
            <a:r>
              <a:rPr lang="en-US"/>
              <a:t>PgP MIS 342 Access</a:t>
            </a:r>
          </a:p>
        </p:txBody>
      </p:sp>
      <p:sp>
        <p:nvSpPr>
          <p:cNvPr id="5" name="Slide Number Placeholder 4"/>
          <p:cNvSpPr>
            <a:spLocks noGrp="1"/>
          </p:cNvSpPr>
          <p:nvPr>
            <p:ph type="sldNum" sz="quarter" idx="12"/>
          </p:nvPr>
        </p:nvSpPr>
        <p:spPr/>
        <p:txBody>
          <a:bodyPr/>
          <a:lstStyle/>
          <a:p>
            <a:fld id="{ED302BD0-C098-4769-AE8F-CFC33CFAF3E2}" type="slidenum">
              <a:rPr lang="en-US" smtClean="0"/>
              <a:pPr/>
              <a:t>‹#›</a:t>
            </a:fld>
            <a:endParaRPr lang="en-US"/>
          </a:p>
        </p:txBody>
      </p:sp>
    </p:spTree>
    <p:extLst>
      <p:ext uri="{BB962C8B-B14F-4D97-AF65-F5344CB8AC3E}">
        <p14:creationId xmlns:p14="http://schemas.microsoft.com/office/powerpoint/2010/main" val="17966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2005</a:t>
            </a:r>
          </a:p>
        </p:txBody>
      </p:sp>
      <p:sp>
        <p:nvSpPr>
          <p:cNvPr id="3" name="Footer Placeholder 2"/>
          <p:cNvSpPr>
            <a:spLocks noGrp="1"/>
          </p:cNvSpPr>
          <p:nvPr>
            <p:ph type="ftr" sz="quarter" idx="11"/>
          </p:nvPr>
        </p:nvSpPr>
        <p:spPr/>
        <p:txBody>
          <a:bodyPr/>
          <a:lstStyle/>
          <a:p>
            <a:r>
              <a:rPr lang="en-US"/>
              <a:t>PgP MIS 342 Access</a:t>
            </a:r>
          </a:p>
        </p:txBody>
      </p:sp>
      <p:sp>
        <p:nvSpPr>
          <p:cNvPr id="4" name="Slide Number Placeholder 3"/>
          <p:cNvSpPr>
            <a:spLocks noGrp="1"/>
          </p:cNvSpPr>
          <p:nvPr>
            <p:ph type="sldNum" sz="quarter" idx="12"/>
          </p:nvPr>
        </p:nvSpPr>
        <p:spPr/>
        <p:txBody>
          <a:bodyPr/>
          <a:lstStyle/>
          <a:p>
            <a:fld id="{70F56FCF-C46D-4332-8C97-9C26B299DD7D}" type="slidenum">
              <a:rPr lang="en-US" smtClean="0"/>
              <a:pPr/>
              <a:t>‹#›</a:t>
            </a:fld>
            <a:endParaRPr lang="en-US"/>
          </a:p>
        </p:txBody>
      </p:sp>
    </p:spTree>
    <p:extLst>
      <p:ext uri="{BB962C8B-B14F-4D97-AF65-F5344CB8AC3E}">
        <p14:creationId xmlns:p14="http://schemas.microsoft.com/office/powerpoint/2010/main" val="154831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2005</a:t>
            </a:r>
          </a:p>
        </p:txBody>
      </p:sp>
      <p:sp>
        <p:nvSpPr>
          <p:cNvPr id="6" name="Footer Placeholder 5"/>
          <p:cNvSpPr>
            <a:spLocks noGrp="1"/>
          </p:cNvSpPr>
          <p:nvPr>
            <p:ph type="ftr" sz="quarter" idx="11"/>
          </p:nvPr>
        </p:nvSpPr>
        <p:spPr/>
        <p:txBody>
          <a:bodyPr/>
          <a:lstStyle/>
          <a:p>
            <a:r>
              <a:rPr lang="en-US"/>
              <a:t>PgP MIS 342 Access</a:t>
            </a:r>
          </a:p>
        </p:txBody>
      </p:sp>
      <p:sp>
        <p:nvSpPr>
          <p:cNvPr id="7" name="Slide Number Placeholder 6"/>
          <p:cNvSpPr>
            <a:spLocks noGrp="1"/>
          </p:cNvSpPr>
          <p:nvPr>
            <p:ph type="sldNum" sz="quarter" idx="12"/>
          </p:nvPr>
        </p:nvSpPr>
        <p:spPr/>
        <p:txBody>
          <a:bodyPr/>
          <a:lstStyle/>
          <a:p>
            <a:fld id="{CA0C0B13-D0A1-4533-B846-860484E578D6}" type="slidenum">
              <a:rPr lang="en-US" smtClean="0"/>
              <a:pPr/>
              <a:t>‹#›</a:t>
            </a:fld>
            <a:endParaRPr lang="en-US"/>
          </a:p>
        </p:txBody>
      </p:sp>
    </p:spTree>
    <p:extLst>
      <p:ext uri="{BB962C8B-B14F-4D97-AF65-F5344CB8AC3E}">
        <p14:creationId xmlns:p14="http://schemas.microsoft.com/office/powerpoint/2010/main" val="305151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2005</a:t>
            </a:r>
          </a:p>
        </p:txBody>
      </p:sp>
      <p:sp>
        <p:nvSpPr>
          <p:cNvPr id="6" name="Footer Placeholder 5"/>
          <p:cNvSpPr>
            <a:spLocks noGrp="1"/>
          </p:cNvSpPr>
          <p:nvPr>
            <p:ph type="ftr" sz="quarter" idx="11"/>
          </p:nvPr>
        </p:nvSpPr>
        <p:spPr/>
        <p:txBody>
          <a:bodyPr/>
          <a:lstStyle/>
          <a:p>
            <a:r>
              <a:rPr lang="en-US"/>
              <a:t>PgP MIS 342 Access</a:t>
            </a:r>
          </a:p>
        </p:txBody>
      </p:sp>
      <p:sp>
        <p:nvSpPr>
          <p:cNvPr id="7" name="Slide Number Placeholder 6"/>
          <p:cNvSpPr>
            <a:spLocks noGrp="1"/>
          </p:cNvSpPr>
          <p:nvPr>
            <p:ph type="sldNum" sz="quarter" idx="12"/>
          </p:nvPr>
        </p:nvSpPr>
        <p:spPr/>
        <p:txBody>
          <a:bodyPr/>
          <a:lstStyle/>
          <a:p>
            <a:fld id="{D4DEDD00-0CA5-4746-9396-378A8F0FBFFF}" type="slidenum">
              <a:rPr lang="en-US" smtClean="0"/>
              <a:pPr/>
              <a:t>‹#›</a:t>
            </a:fld>
            <a:endParaRPr lang="en-US"/>
          </a:p>
        </p:txBody>
      </p:sp>
    </p:spTree>
    <p:extLst>
      <p:ext uri="{BB962C8B-B14F-4D97-AF65-F5344CB8AC3E}">
        <p14:creationId xmlns:p14="http://schemas.microsoft.com/office/powerpoint/2010/main" val="421813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Spring 2005</a:t>
            </a: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PgP MIS 342 Access</a:t>
            </a: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4AD6DE-E357-43DC-AFD2-5171B9946DB1}" type="slidenum">
              <a:rPr lang="en-US" smtClean="0"/>
              <a:pPr/>
              <a:t>‹#›</a:t>
            </a:fld>
            <a:endParaRPr lang="en-US"/>
          </a:p>
        </p:txBody>
      </p:sp>
    </p:spTree>
    <p:extLst>
      <p:ext uri="{BB962C8B-B14F-4D97-AF65-F5344CB8AC3E}">
        <p14:creationId xmlns:p14="http://schemas.microsoft.com/office/powerpoint/2010/main" val="198914961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lasses.winona.edu/20233001846/%3cus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professor.azurewebsites.net/ProjectVS/Templates/Fall2017/MIS342Attendance.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inona.learn.minnstate.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inona.edu/writingcenter/05/Guide/guide1.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innstate.zoom.us/my/eprofesso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inona.learn.minnstate.edu/" TargetMode="External"/><Relationship Id="rId4" Type="http://schemas.openxmlformats.org/officeDocument/2006/relationships/hyperlink" Target="https://eprofessor.azurewebsites.net/MIS34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dirty="0"/>
              <a:t>MIS 342   Fall 2022 </a:t>
            </a:r>
          </a:p>
        </p:txBody>
      </p:sp>
      <p:sp>
        <p:nvSpPr>
          <p:cNvPr id="39939" name="Rectangle 3"/>
          <p:cNvSpPr>
            <a:spLocks noGrp="1" noChangeArrowheads="1"/>
          </p:cNvSpPr>
          <p:nvPr>
            <p:ph type="subTitle" idx="1"/>
          </p:nvPr>
        </p:nvSpPr>
        <p:spPr>
          <a:xfrm>
            <a:off x="3962400" y="4343400"/>
            <a:ext cx="7315200" cy="2209800"/>
          </a:xfrm>
        </p:spPr>
        <p:txBody>
          <a:bodyPr/>
          <a:lstStyle/>
          <a:p>
            <a:pPr algn="r"/>
            <a:r>
              <a:rPr lang="en-US" dirty="0"/>
              <a:t>Advanced Business Computer Applications</a:t>
            </a:r>
          </a:p>
          <a:p>
            <a:pPr algn="r"/>
            <a:r>
              <a:rPr lang="en-US" dirty="0"/>
              <a:t>Professor Pat Paulson</a:t>
            </a:r>
          </a:p>
        </p:txBody>
      </p:sp>
    </p:spTree>
    <p:extLst>
      <p:ext uri="{BB962C8B-B14F-4D97-AF65-F5344CB8AC3E}">
        <p14:creationId xmlns:p14="http://schemas.microsoft.com/office/powerpoint/2010/main" val="3586412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dirty="0"/>
              <a:t>Assignments</a:t>
            </a:r>
          </a:p>
        </p:txBody>
      </p:sp>
      <p:sp>
        <p:nvSpPr>
          <p:cNvPr id="22533" name="Rectangle 5"/>
          <p:cNvSpPr>
            <a:spLocks noGrp="1" noChangeArrowheads="1"/>
          </p:cNvSpPr>
          <p:nvPr>
            <p:ph idx="1"/>
          </p:nvPr>
        </p:nvSpPr>
        <p:spPr/>
        <p:txBody>
          <a:bodyPr/>
          <a:lstStyle/>
          <a:p>
            <a:r>
              <a:rPr lang="en-US" dirty="0"/>
              <a:t>To focus on and hone required skills</a:t>
            </a:r>
          </a:p>
          <a:p>
            <a:r>
              <a:rPr lang="en-US" dirty="0"/>
              <a:t>Generally due Monday 7am week after discussed </a:t>
            </a:r>
            <a:r>
              <a:rPr lang="en-US"/>
              <a:t>in class</a:t>
            </a:r>
            <a:endParaRPr lang="en-US" dirty="0"/>
          </a:p>
          <a:p>
            <a:r>
              <a:rPr lang="en-US" dirty="0"/>
              <a:t>Assignments to be published to students’ website</a:t>
            </a:r>
          </a:p>
          <a:p>
            <a:pPr lvl="1"/>
            <a:r>
              <a:rPr lang="en-US" dirty="0"/>
              <a:t>Handwritten  or emailed assignments unacceptable!</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80EFACD4-DE06-4837-9FC4-F64442428BCA}"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p:txBody>
          <a:bodyPr/>
          <a:lstStyle/>
          <a:p>
            <a:r>
              <a:rPr lang="en-US" dirty="0"/>
              <a:t>Project 1</a:t>
            </a:r>
          </a:p>
        </p:txBody>
      </p:sp>
      <p:sp>
        <p:nvSpPr>
          <p:cNvPr id="82947" name="Rectangle 1027"/>
          <p:cNvSpPr>
            <a:spLocks noGrp="1" noChangeArrowheads="1"/>
          </p:cNvSpPr>
          <p:nvPr>
            <p:ph idx="1"/>
          </p:nvPr>
        </p:nvSpPr>
        <p:spPr/>
        <p:txBody>
          <a:bodyPr/>
          <a:lstStyle/>
          <a:p>
            <a:r>
              <a:rPr lang="en-US" dirty="0"/>
              <a:t>Assignment Website- Develop and maintain website at </a:t>
            </a:r>
            <a:r>
              <a:rPr lang="en-US" dirty="0">
                <a:hlinkClick r:id="rId3"/>
              </a:rPr>
              <a:t>http://classes.winona.edu/20233001846/&lt;user</a:t>
            </a:r>
            <a:r>
              <a:rPr lang="en-US" dirty="0"/>
              <a:t>&gt;</a:t>
            </a:r>
          </a:p>
          <a:p>
            <a:r>
              <a:rPr lang="en-US" dirty="0"/>
              <a:t>Visual Studio Code &amp; Git</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F7846812-90F7-453F-AFBF-09DCAD71B202}"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Project 2</a:t>
            </a:r>
          </a:p>
        </p:txBody>
      </p:sp>
      <p:sp>
        <p:nvSpPr>
          <p:cNvPr id="76803" name="Rectangle 3"/>
          <p:cNvSpPr>
            <a:spLocks noGrp="1" noChangeArrowheads="1"/>
          </p:cNvSpPr>
          <p:nvPr>
            <p:ph idx="1"/>
          </p:nvPr>
        </p:nvSpPr>
        <p:spPr/>
        <p:txBody>
          <a:bodyPr/>
          <a:lstStyle/>
          <a:p>
            <a:r>
              <a:rPr lang="en-US" i="1" dirty="0">
                <a:cs typeface="Times New Roman" pitchFamily="18" charset="0"/>
              </a:rPr>
              <a:t>Business Application-</a:t>
            </a:r>
            <a:r>
              <a:rPr lang="en-US" dirty="0">
                <a:cs typeface="Times New Roman" pitchFamily="18" charset="0"/>
              </a:rPr>
              <a:t> create queries and reports and other database objects found in a working application</a:t>
            </a:r>
          </a:p>
          <a:p>
            <a:r>
              <a:rPr lang="en-US" dirty="0">
                <a:cs typeface="Times New Roman" pitchFamily="18" charset="0"/>
              </a:rPr>
              <a:t>Do not wait until last minute</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B8C6D93E-6CC9-4DBA-BD70-9E37E5816786}"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Project 3</a:t>
            </a:r>
          </a:p>
        </p:txBody>
      </p:sp>
      <p:sp>
        <p:nvSpPr>
          <p:cNvPr id="78851" name="Rectangle 3"/>
          <p:cNvSpPr>
            <a:spLocks noGrp="1" noChangeArrowheads="1"/>
          </p:cNvSpPr>
          <p:nvPr>
            <p:ph idx="1"/>
          </p:nvPr>
        </p:nvSpPr>
        <p:spPr/>
        <p:txBody>
          <a:bodyPr>
            <a:normAutofit fontScale="92500" lnSpcReduction="20000"/>
          </a:bodyPr>
          <a:lstStyle/>
          <a:p>
            <a:r>
              <a:rPr lang="en-US" dirty="0"/>
              <a:t>SQL Server</a:t>
            </a:r>
          </a:p>
          <a:p>
            <a:pPr lvl="1"/>
            <a:r>
              <a:rPr lang="en-US" dirty="0"/>
              <a:t>Upsize Access database to SQL Server</a:t>
            </a:r>
          </a:p>
          <a:p>
            <a:pPr lvl="1"/>
            <a:r>
              <a:rPr lang="en-US" dirty="0"/>
              <a:t>Create Access front end</a:t>
            </a:r>
          </a:p>
          <a:p>
            <a:r>
              <a:rPr lang="en-US" dirty="0"/>
              <a:t>MySQL5 </a:t>
            </a:r>
          </a:p>
          <a:p>
            <a:pPr lvl="1"/>
            <a:r>
              <a:rPr lang="en-US" dirty="0"/>
              <a:t>Create an ODBC connection</a:t>
            </a:r>
          </a:p>
          <a:p>
            <a:pPr lvl="1"/>
            <a:r>
              <a:rPr lang="en-US" dirty="0"/>
              <a:t>Connect Access database to MySQL5</a:t>
            </a:r>
          </a:p>
          <a:p>
            <a:pPr lvl="1"/>
            <a:r>
              <a:rPr lang="en-US" dirty="0"/>
              <a:t>Create Access front end-queries and reports</a:t>
            </a:r>
          </a:p>
          <a:p>
            <a:r>
              <a:rPr lang="en-US" dirty="0"/>
              <a:t>Done with Hyper-V</a:t>
            </a:r>
          </a:p>
          <a:p>
            <a:endParaRPr lang="en-US" dirty="0"/>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65631A9B-1E07-408B-B896-7BAB70B306C9}"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Project 4</a:t>
            </a:r>
          </a:p>
        </p:txBody>
      </p:sp>
      <p:sp>
        <p:nvSpPr>
          <p:cNvPr id="78851" name="Rectangle 3"/>
          <p:cNvSpPr>
            <a:spLocks noGrp="1" noChangeArrowheads="1"/>
          </p:cNvSpPr>
          <p:nvPr>
            <p:ph idx="1"/>
          </p:nvPr>
        </p:nvSpPr>
        <p:spPr/>
        <p:txBody>
          <a:bodyPr>
            <a:normAutofit/>
          </a:bodyPr>
          <a:lstStyle/>
          <a:p>
            <a:r>
              <a:rPr lang="en-US" dirty="0"/>
              <a:t>Internet of Things</a:t>
            </a:r>
          </a:p>
          <a:p>
            <a:pPr lvl="1"/>
            <a:r>
              <a:rPr lang="en-US" dirty="0"/>
              <a:t>Single Board Computers and Microcontrollers</a:t>
            </a:r>
          </a:p>
          <a:p>
            <a:pPr lvl="1"/>
            <a:r>
              <a:rPr lang="en-US" dirty="0"/>
              <a:t>Data gathering</a:t>
            </a:r>
          </a:p>
          <a:p>
            <a:pPr lvl="1"/>
            <a:r>
              <a:rPr lang="en-US" dirty="0"/>
              <a:t>Web capable</a:t>
            </a:r>
          </a:p>
          <a:p>
            <a:pPr marL="0" indent="0">
              <a:buNone/>
            </a:pPr>
            <a:endParaRPr lang="en-US" dirty="0"/>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65631A9B-1E07-408B-B896-7BAB70B306C9}" type="slidenum">
              <a:rPr lang="en-US"/>
              <a:pPr/>
              <a:t>14</a:t>
            </a:fld>
            <a:endParaRPr lang="en-US"/>
          </a:p>
        </p:txBody>
      </p:sp>
    </p:spTree>
    <p:extLst>
      <p:ext uri="{BB962C8B-B14F-4D97-AF65-F5344CB8AC3E}">
        <p14:creationId xmlns:p14="http://schemas.microsoft.com/office/powerpoint/2010/main" val="100290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p:txBody>
          <a:bodyPr/>
          <a:lstStyle/>
          <a:p>
            <a:r>
              <a:rPr lang="en-US"/>
              <a:t>Midterms</a:t>
            </a:r>
          </a:p>
        </p:txBody>
      </p:sp>
      <p:sp>
        <p:nvSpPr>
          <p:cNvPr id="56323" name="Rectangle 1027"/>
          <p:cNvSpPr>
            <a:spLocks noGrp="1" noChangeArrowheads="1"/>
          </p:cNvSpPr>
          <p:nvPr>
            <p:ph idx="1"/>
          </p:nvPr>
        </p:nvSpPr>
        <p:spPr/>
        <p:txBody>
          <a:bodyPr/>
          <a:lstStyle/>
          <a:p>
            <a:r>
              <a:rPr lang="en-US" dirty="0"/>
              <a:t>Test knowledge of basic concepts</a:t>
            </a:r>
          </a:p>
          <a:p>
            <a:r>
              <a:rPr lang="en-US" dirty="0"/>
              <a:t>Hands-on test</a:t>
            </a:r>
          </a:p>
          <a:p>
            <a:r>
              <a:rPr lang="en-US" dirty="0"/>
              <a:t>Open book, open notes</a:t>
            </a:r>
          </a:p>
          <a:p>
            <a:r>
              <a:rPr lang="en-US" dirty="0"/>
              <a:t>One on Assignments 1 to 4(tables, queries, form &amp; report basics) </a:t>
            </a:r>
          </a:p>
          <a:p>
            <a:r>
              <a:rPr lang="en-US" dirty="0"/>
              <a:t>One on Assignments 5 to 8(advanced queries, forms, report…) </a:t>
            </a:r>
          </a:p>
        </p:txBody>
      </p:sp>
      <p:sp>
        <p:nvSpPr>
          <p:cNvPr id="4" name="Footer Placeholder 4"/>
          <p:cNvSpPr>
            <a:spLocks noGrp="1"/>
          </p:cNvSpPr>
          <p:nvPr>
            <p:ph type="ftr" sz="quarter" idx="11"/>
          </p:nvPr>
        </p:nvSpPr>
        <p:spPr/>
        <p:txBody>
          <a:bodyPr/>
          <a:lstStyle/>
          <a:p>
            <a:r>
              <a:rPr lang="en-US" dirty="0" err="1"/>
              <a:t>PgP</a:t>
            </a:r>
            <a:r>
              <a:rPr lang="en-US" dirty="0"/>
              <a:t> MIS 342 Access</a:t>
            </a:r>
          </a:p>
        </p:txBody>
      </p:sp>
      <p:sp>
        <p:nvSpPr>
          <p:cNvPr id="5" name="Slide Number Placeholder 5"/>
          <p:cNvSpPr>
            <a:spLocks noGrp="1"/>
          </p:cNvSpPr>
          <p:nvPr>
            <p:ph type="sldNum" sz="quarter" idx="12"/>
          </p:nvPr>
        </p:nvSpPr>
        <p:spPr/>
        <p:txBody>
          <a:bodyPr/>
          <a:lstStyle/>
          <a:p>
            <a:fld id="{5DC1F551-EA01-46DD-811C-867504CD7180}"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Attendance &amp; Participation</a:t>
            </a:r>
          </a:p>
        </p:txBody>
      </p:sp>
      <p:sp>
        <p:nvSpPr>
          <p:cNvPr id="16387" name="Rectangle 3"/>
          <p:cNvSpPr>
            <a:spLocks noGrp="1" noChangeArrowheads="1"/>
          </p:cNvSpPr>
          <p:nvPr>
            <p:ph idx="1"/>
          </p:nvPr>
        </p:nvSpPr>
        <p:spPr/>
        <p:txBody>
          <a:bodyPr>
            <a:normAutofit/>
          </a:bodyPr>
          <a:lstStyle/>
          <a:p>
            <a:r>
              <a:rPr lang="en-US" dirty="0"/>
              <a:t>Attendance:  required, in person</a:t>
            </a:r>
          </a:p>
          <a:p>
            <a:r>
              <a:rPr lang="en-US" dirty="0">
                <a:hlinkClick r:id="rId3"/>
              </a:rPr>
              <a:t>Electronic attendance </a:t>
            </a:r>
            <a:r>
              <a:rPr lang="en-US" dirty="0"/>
              <a:t>will be used, as are random questions</a:t>
            </a:r>
          </a:p>
          <a:p>
            <a:r>
              <a:rPr lang="en-US" dirty="0"/>
              <a:t>Use of </a:t>
            </a:r>
            <a:r>
              <a:rPr lang="en-US"/>
              <a:t>LinkedIn Learning (min 4 hours), </a:t>
            </a:r>
            <a:r>
              <a:rPr lang="en-US" dirty="0"/>
              <a:t>class recordings, D2L discussion boards, working problems in web meeting room</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2A51984A-EE0C-4060-8CBE-04402885BD1A}"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Final</a:t>
            </a:r>
          </a:p>
        </p:txBody>
      </p:sp>
      <p:sp>
        <p:nvSpPr>
          <p:cNvPr id="28675" name="Rectangle 3"/>
          <p:cNvSpPr>
            <a:spLocks noGrp="1" noChangeArrowheads="1"/>
          </p:cNvSpPr>
          <p:nvPr>
            <p:ph idx="1"/>
          </p:nvPr>
        </p:nvSpPr>
        <p:spPr/>
        <p:txBody>
          <a:bodyPr/>
          <a:lstStyle/>
          <a:p>
            <a:r>
              <a:rPr lang="en-US" dirty="0"/>
              <a:t>Cumulative </a:t>
            </a:r>
          </a:p>
          <a:p>
            <a:r>
              <a:rPr lang="en-US" dirty="0"/>
              <a:t>Test database systems knowledge</a:t>
            </a:r>
          </a:p>
          <a:p>
            <a:r>
              <a:rPr lang="en-US" dirty="0"/>
              <a:t>Hands-on</a:t>
            </a:r>
          </a:p>
          <a:p>
            <a:r>
              <a:rPr lang="en-US" dirty="0"/>
              <a:t>Open book, notes, recordings-but no human interaction</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4E0014AB-3DD0-47C3-8B8E-25DEC67DC786}"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Policy on Collaboration</a:t>
            </a:r>
          </a:p>
        </p:txBody>
      </p:sp>
      <p:sp>
        <p:nvSpPr>
          <p:cNvPr id="93187" name="Rectangle 3"/>
          <p:cNvSpPr>
            <a:spLocks noGrp="1" noChangeArrowheads="1"/>
          </p:cNvSpPr>
          <p:nvPr>
            <p:ph idx="1"/>
          </p:nvPr>
        </p:nvSpPr>
        <p:spPr>
          <a:xfrm>
            <a:off x="2362200" y="1905000"/>
            <a:ext cx="8001000" cy="4114800"/>
          </a:xfrm>
        </p:spPr>
        <p:txBody>
          <a:bodyPr/>
          <a:lstStyle/>
          <a:p>
            <a:r>
              <a:rPr lang="en-US" dirty="0"/>
              <a:t>You are permitted to work together on  assignments. However…</a:t>
            </a:r>
          </a:p>
          <a:p>
            <a:r>
              <a:rPr lang="en-US" dirty="0"/>
              <a:t>During exams you are on your own, including doing hands-on problems in Access. Therefore…</a:t>
            </a:r>
          </a:p>
          <a:p>
            <a:r>
              <a:rPr lang="en-US" dirty="0"/>
              <a:t>It behooves you to actually do the work!</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B4F809E0-890F-4DB7-8522-74B4A4A02331}"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title"/>
          </p:nvPr>
        </p:nvSpPr>
        <p:spPr/>
        <p:txBody>
          <a:bodyPr/>
          <a:lstStyle/>
          <a:p>
            <a:r>
              <a:rPr lang="en-US" dirty="0"/>
              <a:t>Grading</a:t>
            </a:r>
          </a:p>
        </p:txBody>
      </p:sp>
      <p:sp>
        <p:nvSpPr>
          <p:cNvPr id="18438" name="Rectangle 6"/>
          <p:cNvSpPr>
            <a:spLocks noGrp="1" noChangeArrowheads="1"/>
          </p:cNvSpPr>
          <p:nvPr>
            <p:ph idx="1"/>
          </p:nvPr>
        </p:nvSpPr>
        <p:spPr/>
        <p:txBody>
          <a:bodyPr/>
          <a:lstStyle/>
          <a:p>
            <a:r>
              <a:rPr lang="en-US" dirty="0"/>
              <a:t>Grading Available on D2LWebsite:</a:t>
            </a:r>
          </a:p>
          <a:p>
            <a:pPr marL="0" indent="0">
              <a:buNone/>
            </a:pPr>
            <a:r>
              <a:rPr lang="en-US" dirty="0">
                <a:hlinkClick r:id="rId3"/>
              </a:rPr>
              <a:t>https://winona.learn.minnstate.edu/</a:t>
            </a:r>
            <a:r>
              <a:rPr lang="en-US" dirty="0"/>
              <a:t> </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9DB93349-7166-45CD-A462-5CBA686559BD}"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Advice</a:t>
            </a:r>
          </a:p>
        </p:txBody>
      </p:sp>
      <p:sp>
        <p:nvSpPr>
          <p:cNvPr id="3" name="Content Placeholder 2"/>
          <p:cNvSpPr>
            <a:spLocks noGrp="1"/>
          </p:cNvSpPr>
          <p:nvPr>
            <p:ph idx="1"/>
          </p:nvPr>
        </p:nvSpPr>
        <p:spPr/>
        <p:txBody>
          <a:bodyPr/>
          <a:lstStyle/>
          <a:p>
            <a:r>
              <a:rPr lang="en-US" dirty="0"/>
              <a:t>Understanding databases is a key skill</a:t>
            </a:r>
          </a:p>
          <a:p>
            <a:r>
              <a:rPr lang="en-US" dirty="0"/>
              <a:t>Data, information critically important to organizations</a:t>
            </a:r>
          </a:p>
          <a:p>
            <a:r>
              <a:rPr lang="en-US" dirty="0"/>
              <a:t>Learn as much as you can about data handling, demand is accelerating</a:t>
            </a:r>
          </a:p>
          <a:p>
            <a:endParaRPr lang="en-US" dirty="0"/>
          </a:p>
          <a:p>
            <a:r>
              <a:rPr lang="en-US" dirty="0"/>
              <a:t>Remember, I get inquiries for students good at database management, if you are not doing the work, your name is not mentioned</a:t>
            </a:r>
          </a:p>
        </p:txBody>
      </p:sp>
      <p:sp>
        <p:nvSpPr>
          <p:cNvPr id="4" name="Footer Placeholder 3"/>
          <p:cNvSpPr>
            <a:spLocks noGrp="1"/>
          </p:cNvSpPr>
          <p:nvPr>
            <p:ph type="ftr" sz="quarter" idx="11"/>
          </p:nvPr>
        </p:nvSpPr>
        <p:spPr/>
        <p:txBody>
          <a:bodyPr/>
          <a:lstStyle/>
          <a:p>
            <a:r>
              <a:rPr lang="en-US"/>
              <a:t>PgP MIS 342 Access</a:t>
            </a:r>
          </a:p>
        </p:txBody>
      </p:sp>
      <p:sp>
        <p:nvSpPr>
          <p:cNvPr id="5" name="Slide Number Placeholder 4"/>
          <p:cNvSpPr>
            <a:spLocks noGrp="1"/>
          </p:cNvSpPr>
          <p:nvPr>
            <p:ph type="sldNum" sz="quarter" idx="12"/>
          </p:nvPr>
        </p:nvSpPr>
        <p:spPr/>
        <p:txBody>
          <a:bodyPr/>
          <a:lstStyle/>
          <a:p>
            <a:fld id="{30D02FB2-074C-4F64-8A71-08414D5D95C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Rectangle 7"/>
          <p:cNvSpPr>
            <a:spLocks noGrp="1" noChangeArrowheads="1"/>
          </p:cNvSpPr>
          <p:nvPr>
            <p:ph type="title"/>
          </p:nvPr>
        </p:nvSpPr>
        <p:spPr/>
        <p:txBody>
          <a:bodyPr/>
          <a:lstStyle/>
          <a:p>
            <a:r>
              <a:rPr lang="en-US" dirty="0"/>
              <a:t>Grading Breakdown</a:t>
            </a:r>
          </a:p>
        </p:txBody>
      </p:sp>
      <p:sp>
        <p:nvSpPr>
          <p:cNvPr id="77832" name="Rectangle 8"/>
          <p:cNvSpPr>
            <a:spLocks noGrp="1" noChangeArrowheads="1"/>
          </p:cNvSpPr>
          <p:nvPr>
            <p:ph idx="1"/>
          </p:nvPr>
        </p:nvSpPr>
        <p:spPr/>
        <p:txBody>
          <a:bodyPr>
            <a:normAutofit fontScale="92500" lnSpcReduction="20000"/>
          </a:bodyPr>
          <a:lstStyle/>
          <a:p>
            <a:pPr>
              <a:lnSpc>
                <a:spcPct val="90000"/>
              </a:lnSpc>
            </a:pPr>
            <a:r>
              <a:rPr lang="en-US" dirty="0">
                <a:solidFill>
                  <a:srgbClr val="FF3300"/>
                </a:solidFill>
              </a:rPr>
              <a:t>Grade is weighted!!</a:t>
            </a:r>
            <a:endParaRPr lang="en-US" dirty="0"/>
          </a:p>
          <a:p>
            <a:pPr>
              <a:lnSpc>
                <a:spcPct val="90000"/>
              </a:lnSpc>
            </a:pPr>
            <a:r>
              <a:rPr lang="en-US" dirty="0"/>
              <a:t>7.5%  Attendance and Participation</a:t>
            </a:r>
          </a:p>
          <a:p>
            <a:pPr>
              <a:lnSpc>
                <a:spcPct val="90000"/>
              </a:lnSpc>
            </a:pPr>
            <a:r>
              <a:rPr lang="en-US" dirty="0"/>
              <a:t>25%  Assignments</a:t>
            </a:r>
          </a:p>
          <a:p>
            <a:pPr>
              <a:lnSpc>
                <a:spcPct val="90000"/>
              </a:lnSpc>
            </a:pPr>
            <a:r>
              <a:rPr lang="en-US" dirty="0"/>
              <a:t>30%  Projects(P1-5%, P2-5%, P3-10%, P4-10%)</a:t>
            </a:r>
          </a:p>
          <a:p>
            <a:pPr>
              <a:lnSpc>
                <a:spcPct val="90000"/>
              </a:lnSpc>
            </a:pPr>
            <a:r>
              <a:rPr lang="en-US" dirty="0"/>
              <a:t>10%  Midterms (based on all points)</a:t>
            </a:r>
          </a:p>
          <a:p>
            <a:pPr>
              <a:lnSpc>
                <a:spcPct val="90000"/>
              </a:lnSpc>
            </a:pPr>
            <a:r>
              <a:rPr lang="en-US" dirty="0"/>
              <a:t>10%  Final Exam</a:t>
            </a:r>
          </a:p>
          <a:p>
            <a:pPr>
              <a:lnSpc>
                <a:spcPct val="90000"/>
              </a:lnSpc>
            </a:pPr>
            <a:r>
              <a:rPr lang="en-US" dirty="0"/>
              <a:t>12.5% MindTap Exercises</a:t>
            </a:r>
          </a:p>
          <a:p>
            <a:pPr>
              <a:lnSpc>
                <a:spcPct val="90000"/>
              </a:lnSpc>
            </a:pPr>
            <a:r>
              <a:rPr lang="en-US" dirty="0"/>
              <a:t>5%    LinkedIn Learning</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A4A4202C-6296-4267-8291-7715A4DF9154}"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Final Grade</a:t>
            </a:r>
          </a:p>
        </p:txBody>
      </p:sp>
      <p:sp>
        <p:nvSpPr>
          <p:cNvPr id="20483" name="Rectangle 3"/>
          <p:cNvSpPr>
            <a:spLocks noGrp="1" noChangeArrowheads="1"/>
          </p:cNvSpPr>
          <p:nvPr>
            <p:ph idx="1"/>
          </p:nvPr>
        </p:nvSpPr>
        <p:spPr/>
        <p:txBody>
          <a:bodyPr/>
          <a:lstStyle/>
          <a:p>
            <a:r>
              <a:rPr lang="en-US" dirty="0"/>
              <a:t>Based on 100 total points</a:t>
            </a:r>
          </a:p>
          <a:p>
            <a:r>
              <a:rPr lang="en-US" dirty="0"/>
              <a:t>A   90% or greater</a:t>
            </a:r>
          </a:p>
          <a:p>
            <a:r>
              <a:rPr lang="en-US" dirty="0"/>
              <a:t>B   80 to 89.99%</a:t>
            </a:r>
          </a:p>
          <a:p>
            <a:r>
              <a:rPr lang="en-US" dirty="0"/>
              <a:t>C   70 to 79.99%</a:t>
            </a:r>
          </a:p>
          <a:p>
            <a:r>
              <a:rPr lang="en-US" dirty="0"/>
              <a:t>D   60 to 69.99%</a:t>
            </a:r>
          </a:p>
          <a:p>
            <a:r>
              <a:rPr lang="en-US" dirty="0"/>
              <a:t>F   less than 59.99%</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F1F3BD11-BBFF-4D7D-A64A-84FBECBD275F}"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84311" y="685801"/>
            <a:ext cx="10018713" cy="1143000"/>
          </a:xfrm>
        </p:spPr>
        <p:txBody>
          <a:bodyPr/>
          <a:lstStyle/>
          <a:p>
            <a:r>
              <a:rPr lang="en-US" dirty="0"/>
              <a:t>Grading</a:t>
            </a:r>
          </a:p>
        </p:txBody>
      </p:sp>
      <p:sp>
        <p:nvSpPr>
          <p:cNvPr id="20483" name="Rectangle 3"/>
          <p:cNvSpPr>
            <a:spLocks noGrp="1" noChangeArrowheads="1"/>
          </p:cNvSpPr>
          <p:nvPr>
            <p:ph idx="1"/>
          </p:nvPr>
        </p:nvSpPr>
        <p:spPr>
          <a:xfrm>
            <a:off x="1484310" y="1828801"/>
            <a:ext cx="10018713" cy="4114799"/>
          </a:xfrm>
        </p:spPr>
        <p:txBody>
          <a:bodyPr>
            <a:normAutofit fontScale="92500" lnSpcReduction="10000"/>
          </a:bodyPr>
          <a:lstStyle/>
          <a:p>
            <a:pPr>
              <a:lnSpc>
                <a:spcPct val="90000"/>
              </a:lnSpc>
            </a:pPr>
            <a:r>
              <a:rPr lang="en-US" sz="2800" dirty="0"/>
              <a:t>Late Assignments-see Professor Paulson!</a:t>
            </a:r>
          </a:p>
          <a:p>
            <a:pPr>
              <a:lnSpc>
                <a:spcPct val="90000"/>
              </a:lnSpc>
            </a:pPr>
            <a:r>
              <a:rPr lang="en-US" sz="2800" dirty="0"/>
              <a:t>A pattern of being late with assignment or project submissions will result in the loss of at least a letter grade.</a:t>
            </a:r>
          </a:p>
          <a:p>
            <a:pPr>
              <a:lnSpc>
                <a:spcPct val="90000"/>
              </a:lnSpc>
            </a:pPr>
            <a:r>
              <a:rPr lang="en-US" sz="2800" dirty="0"/>
              <a:t>Poor spelling/grammar will be penalized!</a:t>
            </a:r>
          </a:p>
          <a:p>
            <a:pPr lvl="1">
              <a:lnSpc>
                <a:spcPct val="90000"/>
              </a:lnSpc>
            </a:pPr>
            <a:r>
              <a:rPr lang="en-US" sz="2400" dirty="0"/>
              <a:t>Up to 10% of item grade</a:t>
            </a:r>
          </a:p>
          <a:p>
            <a:pPr lvl="1">
              <a:lnSpc>
                <a:spcPct val="90000"/>
              </a:lnSpc>
            </a:pPr>
            <a:r>
              <a:rPr lang="en-US" sz="2400" dirty="0"/>
              <a:t>Make use of the </a:t>
            </a:r>
            <a:r>
              <a:rPr lang="en-US" sz="2400" dirty="0">
                <a:hlinkClick r:id="rId3"/>
              </a:rPr>
              <a:t>Writing Center</a:t>
            </a:r>
            <a:endParaRPr lang="en-US" sz="2400" dirty="0"/>
          </a:p>
          <a:p>
            <a:pPr>
              <a:lnSpc>
                <a:spcPct val="90000"/>
              </a:lnSpc>
            </a:pPr>
            <a:r>
              <a:rPr lang="en-US" sz="2800" dirty="0"/>
              <a:t>No extra credit, no make-up exams!</a:t>
            </a:r>
          </a:p>
          <a:p>
            <a:pPr>
              <a:lnSpc>
                <a:spcPct val="90000"/>
              </a:lnSpc>
            </a:pPr>
            <a:r>
              <a:rPr lang="en-US" sz="2800" dirty="0"/>
              <a:t>Professor Paulson does not give out grades</a:t>
            </a:r>
          </a:p>
          <a:p>
            <a:pPr>
              <a:lnSpc>
                <a:spcPct val="90000"/>
              </a:lnSpc>
            </a:pPr>
            <a:r>
              <a:rPr lang="en-US" sz="2800" dirty="0"/>
              <a:t>Students earn grades!</a:t>
            </a:r>
            <a:endParaRPr lang="en-US" dirty="0"/>
          </a:p>
        </p:txBody>
      </p:sp>
      <p:sp>
        <p:nvSpPr>
          <p:cNvPr id="4" name="Footer Placeholder 4"/>
          <p:cNvSpPr>
            <a:spLocks noGrp="1"/>
          </p:cNvSpPr>
          <p:nvPr>
            <p:ph type="ftr" sz="quarter" idx="11"/>
          </p:nvPr>
        </p:nvSpPr>
        <p:spPr>
          <a:xfrm>
            <a:off x="2572279" y="5943600"/>
            <a:ext cx="7084177" cy="304800"/>
          </a:xfrm>
        </p:spPr>
        <p:txBody>
          <a:bodyPr/>
          <a:lstStyle/>
          <a:p>
            <a:r>
              <a:rPr lang="en-US" dirty="0" err="1"/>
              <a:t>PgP</a:t>
            </a:r>
            <a:r>
              <a:rPr lang="en-US" dirty="0"/>
              <a:t> MIS 342 Access</a:t>
            </a:r>
          </a:p>
        </p:txBody>
      </p:sp>
      <p:sp>
        <p:nvSpPr>
          <p:cNvPr id="5" name="Slide Number Placeholder 5"/>
          <p:cNvSpPr>
            <a:spLocks noGrp="1"/>
          </p:cNvSpPr>
          <p:nvPr>
            <p:ph type="sldNum" sz="quarter" idx="12"/>
          </p:nvPr>
        </p:nvSpPr>
        <p:spPr/>
        <p:txBody>
          <a:bodyPr/>
          <a:lstStyle/>
          <a:p>
            <a:fld id="{F1F3BD11-BBFF-4D7D-A64A-84FBECBD275F}" type="slidenum">
              <a:rPr lang="en-US"/>
              <a:pPr/>
              <a:t>22</a:t>
            </a:fld>
            <a:endParaRPr lang="en-US"/>
          </a:p>
        </p:txBody>
      </p:sp>
    </p:spTree>
    <p:extLst>
      <p:ext uri="{BB962C8B-B14F-4D97-AF65-F5344CB8AC3E}">
        <p14:creationId xmlns:p14="http://schemas.microsoft.com/office/powerpoint/2010/main" val="1521529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ENJOY This Course?</a:t>
            </a:r>
          </a:p>
        </p:txBody>
      </p:sp>
      <p:sp>
        <p:nvSpPr>
          <p:cNvPr id="3" name="Content Placeholder 2"/>
          <p:cNvSpPr>
            <a:spLocks noGrp="1"/>
          </p:cNvSpPr>
          <p:nvPr>
            <p:ph idx="1"/>
          </p:nvPr>
        </p:nvSpPr>
        <p:spPr/>
        <p:txBody>
          <a:bodyPr>
            <a:normAutofit/>
          </a:bodyPr>
          <a:lstStyle/>
          <a:p>
            <a:r>
              <a:rPr lang="en-US" dirty="0"/>
              <a:t>Like learning about databases and problem solving? Consider MIS major or minor</a:t>
            </a:r>
          </a:p>
          <a:p>
            <a:r>
              <a:rPr lang="en-US" dirty="0"/>
              <a:t>Consider joining MISA, the MIS student organization-major </a:t>
            </a:r>
            <a:r>
              <a:rPr lang="en-US"/>
              <a:t>not required</a:t>
            </a:r>
            <a:endParaRPr lang="en-US" dirty="0"/>
          </a:p>
          <a:p>
            <a:r>
              <a:rPr lang="en-US" dirty="0"/>
              <a:t>Have questions about advising, scholarships, internships, careers, graduate school…</a:t>
            </a:r>
          </a:p>
          <a:p>
            <a:r>
              <a:rPr lang="en-US" dirty="0"/>
              <a:t>Contact me at your convenience</a:t>
            </a:r>
          </a:p>
          <a:p>
            <a:endParaRPr lang="en-US" dirty="0"/>
          </a:p>
        </p:txBody>
      </p:sp>
      <p:sp>
        <p:nvSpPr>
          <p:cNvPr id="4" name="Footer Placeholder 3"/>
          <p:cNvSpPr>
            <a:spLocks noGrp="1"/>
          </p:cNvSpPr>
          <p:nvPr>
            <p:ph type="ftr" sz="quarter" idx="11"/>
          </p:nvPr>
        </p:nvSpPr>
        <p:spPr/>
        <p:txBody>
          <a:bodyPr/>
          <a:lstStyle/>
          <a:p>
            <a:r>
              <a:rPr lang="en-US"/>
              <a:t>PgP MIS 342 Access</a:t>
            </a:r>
          </a:p>
        </p:txBody>
      </p:sp>
      <p:sp>
        <p:nvSpPr>
          <p:cNvPr id="5" name="Slide Number Placeholder 4"/>
          <p:cNvSpPr>
            <a:spLocks noGrp="1"/>
          </p:cNvSpPr>
          <p:nvPr>
            <p:ph type="sldNum" sz="quarter" idx="12"/>
          </p:nvPr>
        </p:nvSpPr>
        <p:spPr/>
        <p:txBody>
          <a:bodyPr/>
          <a:lstStyle/>
          <a:p>
            <a:fld id="{30D02FB2-074C-4F64-8A71-08414D5D95CB}"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p:txBody>
          <a:bodyPr/>
          <a:lstStyle/>
          <a:p>
            <a:r>
              <a:rPr lang="en-US" dirty="0"/>
              <a:t>Class Overview</a:t>
            </a:r>
          </a:p>
        </p:txBody>
      </p:sp>
      <p:sp>
        <p:nvSpPr>
          <p:cNvPr id="2055" name="Rectangle 7"/>
          <p:cNvSpPr>
            <a:spLocks noGrp="1" noChangeArrowheads="1"/>
          </p:cNvSpPr>
          <p:nvPr>
            <p:ph idx="1"/>
          </p:nvPr>
        </p:nvSpPr>
        <p:spPr/>
        <p:txBody>
          <a:bodyPr>
            <a:normAutofit fontScale="92500" lnSpcReduction="20000"/>
          </a:bodyPr>
          <a:lstStyle/>
          <a:p>
            <a:r>
              <a:rPr lang="en-US" dirty="0"/>
              <a:t>Office:  </a:t>
            </a:r>
            <a:r>
              <a:rPr lang="en-US" dirty="0" err="1"/>
              <a:t>Somsen</a:t>
            </a:r>
            <a:r>
              <a:rPr lang="en-US" dirty="0"/>
              <a:t> 303</a:t>
            </a:r>
          </a:p>
          <a:p>
            <a:r>
              <a:rPr lang="en-US" dirty="0"/>
              <a:t>Physical classroom: </a:t>
            </a:r>
            <a:r>
              <a:rPr lang="en-US" dirty="0" err="1"/>
              <a:t>Somsen</a:t>
            </a:r>
            <a:r>
              <a:rPr lang="en-US" dirty="0"/>
              <a:t> 301</a:t>
            </a:r>
          </a:p>
          <a:p>
            <a:r>
              <a:rPr lang="en-US" dirty="0"/>
              <a:t>Virtual classroom:</a:t>
            </a:r>
            <a:br>
              <a:rPr lang="en-US" dirty="0"/>
            </a:br>
            <a:r>
              <a:rPr lang="en-US" dirty="0">
                <a:hlinkClick r:id="rId3"/>
              </a:rPr>
              <a:t>https://minnstate.zoom.us/my/eprofessor</a:t>
            </a:r>
            <a:r>
              <a:rPr lang="en-US" dirty="0"/>
              <a:t> </a:t>
            </a:r>
          </a:p>
          <a:p>
            <a:r>
              <a:rPr lang="en-US" dirty="0"/>
              <a:t>Course Web Site:</a:t>
            </a:r>
          </a:p>
          <a:p>
            <a:pPr lvl="1"/>
            <a:r>
              <a:rPr lang="en-US" dirty="0">
                <a:hlinkClick r:id="rId4"/>
              </a:rPr>
              <a:t>https://eprofessor.azurewebsites.net/MIS342</a:t>
            </a:r>
            <a:r>
              <a:rPr lang="en-US" dirty="0"/>
              <a:t> </a:t>
            </a:r>
          </a:p>
          <a:p>
            <a:pPr lvl="1"/>
            <a:r>
              <a:rPr lang="en-US" dirty="0"/>
              <a:t>Exams, grading, class recordings in D2L:  </a:t>
            </a:r>
            <a:r>
              <a:rPr lang="en-US" dirty="0">
                <a:hlinkClick r:id="rId5"/>
              </a:rPr>
              <a:t>https://winona.learn.minnstate.edu/</a:t>
            </a:r>
            <a:r>
              <a:rPr lang="en-US" dirty="0"/>
              <a:t> </a:t>
            </a:r>
          </a:p>
          <a:p>
            <a:pPr lvl="1"/>
            <a:r>
              <a:rPr lang="en-US" dirty="0"/>
              <a:t>Office hours: on website</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4146DF59-F585-4B9C-9137-5C7035E9144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a:t>My Background</a:t>
            </a:r>
          </a:p>
        </p:txBody>
      </p:sp>
      <p:sp>
        <p:nvSpPr>
          <p:cNvPr id="46085" name="Rectangle 5"/>
          <p:cNvSpPr>
            <a:spLocks noGrp="1" noChangeArrowheads="1"/>
          </p:cNvSpPr>
          <p:nvPr>
            <p:ph idx="1"/>
          </p:nvPr>
        </p:nvSpPr>
        <p:spPr/>
        <p:txBody>
          <a:bodyPr/>
          <a:lstStyle/>
          <a:p>
            <a:r>
              <a:rPr lang="en-US" dirty="0"/>
              <a:t>Patent Attorney</a:t>
            </a:r>
          </a:p>
          <a:p>
            <a:r>
              <a:rPr lang="en-US" dirty="0"/>
              <a:t>Mechanical Engineer</a:t>
            </a:r>
          </a:p>
          <a:p>
            <a:r>
              <a:rPr lang="en-US" dirty="0"/>
              <a:t>Operations Manager</a:t>
            </a:r>
          </a:p>
          <a:p>
            <a:r>
              <a:rPr lang="en-US" dirty="0"/>
              <a:t>Business Systems Consultant</a:t>
            </a:r>
          </a:p>
          <a:p>
            <a:r>
              <a:rPr lang="en-US"/>
              <a:t>Professor</a:t>
            </a:r>
            <a:endParaRPr lang="en-US" dirty="0"/>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9BC9720B-E5B6-41CD-BA4C-A7EF5A2893A8}"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4"/>
          <p:cNvSpPr>
            <a:spLocks noGrp="1" noChangeArrowheads="1"/>
          </p:cNvSpPr>
          <p:nvPr>
            <p:ph type="title"/>
          </p:nvPr>
        </p:nvSpPr>
        <p:spPr/>
        <p:txBody>
          <a:bodyPr/>
          <a:lstStyle/>
          <a:p>
            <a:r>
              <a:rPr lang="en-US" dirty="0"/>
              <a:t>Class materials</a:t>
            </a:r>
          </a:p>
        </p:txBody>
      </p:sp>
      <p:sp>
        <p:nvSpPr>
          <p:cNvPr id="5126" name="Rectangle 5"/>
          <p:cNvSpPr>
            <a:spLocks noGrp="1" noChangeArrowheads="1"/>
          </p:cNvSpPr>
          <p:nvPr>
            <p:ph idx="1"/>
          </p:nvPr>
        </p:nvSpPr>
        <p:spPr/>
        <p:txBody>
          <a:bodyPr/>
          <a:lstStyle/>
          <a:p>
            <a:r>
              <a:rPr lang="en-US" dirty="0"/>
              <a:t>Course Website-Syllabus, Presentations</a:t>
            </a:r>
          </a:p>
          <a:p>
            <a:r>
              <a:rPr lang="en-US" dirty="0"/>
              <a:t>GitHub Repository- Assignments, Projects</a:t>
            </a:r>
          </a:p>
          <a:p>
            <a:r>
              <a:rPr lang="en-US" dirty="0"/>
              <a:t>D2L-Grading, Discussions, Cengage MindTap, Midterms, Final</a:t>
            </a:r>
          </a:p>
          <a:p>
            <a:r>
              <a:rPr lang="en-US" dirty="0"/>
              <a:t>LinkedIn Learning-Background Material, Exercises</a:t>
            </a:r>
          </a:p>
          <a:p>
            <a:r>
              <a:rPr lang="en-US" dirty="0"/>
              <a:t>Zoom-web conferencing, class recordings</a:t>
            </a:r>
          </a:p>
          <a:p>
            <a:endParaRPr lang="en-US" dirty="0"/>
          </a:p>
        </p:txBody>
      </p:sp>
      <p:sp>
        <p:nvSpPr>
          <p:cNvPr id="5122" name="Date Placeholder 3"/>
          <p:cNvSpPr>
            <a:spLocks noGrp="1"/>
          </p:cNvSpPr>
          <p:nvPr>
            <p:ph type="dt" sz="half" idx="10"/>
          </p:nvPr>
        </p:nvSpPr>
        <p:spPr/>
        <p:txBody>
          <a:bodyPr/>
          <a:lstStyle/>
          <a:p>
            <a:endParaRPr lang="en-US" dirty="0"/>
          </a:p>
        </p:txBody>
      </p:sp>
      <p:sp>
        <p:nvSpPr>
          <p:cNvPr id="5123" name="Footer Placeholder 4"/>
          <p:cNvSpPr>
            <a:spLocks noGrp="1"/>
          </p:cNvSpPr>
          <p:nvPr>
            <p:ph type="ftr" sz="quarter" idx="11"/>
          </p:nvPr>
        </p:nvSpPr>
        <p:spPr/>
        <p:txBody>
          <a:bodyPr/>
          <a:lstStyle/>
          <a:p>
            <a:r>
              <a:rPr lang="en-US"/>
              <a:t>PgP MIS 342 Access </a:t>
            </a:r>
            <a:endParaRPr lang="en-US" dirty="0"/>
          </a:p>
        </p:txBody>
      </p:sp>
      <p:sp>
        <p:nvSpPr>
          <p:cNvPr id="5124" name="Slide Number Placeholder 5"/>
          <p:cNvSpPr>
            <a:spLocks noGrp="1"/>
          </p:cNvSpPr>
          <p:nvPr>
            <p:ph type="sldNum" sz="quarter" idx="12"/>
          </p:nvPr>
        </p:nvSpPr>
        <p:spPr/>
        <p:txBody>
          <a:bodyPr/>
          <a:lstStyle/>
          <a:p>
            <a:r>
              <a:rPr lang="en-US"/>
              <a:t>Intro-</a:t>
            </a:r>
            <a:fld id="{7776009A-494F-4BD8-B456-082DE6211B96}" type="slidenum">
              <a:rPr lang="en-US" smtClean="0"/>
              <a:pPr/>
              <a:t>5</a:t>
            </a:fld>
            <a:endParaRPr lang="en-US"/>
          </a:p>
        </p:txBody>
      </p:sp>
    </p:spTree>
    <p:extLst>
      <p:ext uri="{BB962C8B-B14F-4D97-AF65-F5344CB8AC3E}">
        <p14:creationId xmlns:p14="http://schemas.microsoft.com/office/powerpoint/2010/main" val="183968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US"/>
              <a:t>Course Description-Catalog</a:t>
            </a:r>
          </a:p>
        </p:txBody>
      </p:sp>
      <p:sp>
        <p:nvSpPr>
          <p:cNvPr id="4101" name="Rectangle 5"/>
          <p:cNvSpPr>
            <a:spLocks noGrp="1" noChangeArrowheads="1"/>
          </p:cNvSpPr>
          <p:nvPr>
            <p:ph idx="1"/>
          </p:nvPr>
        </p:nvSpPr>
        <p:spPr/>
        <p:txBody>
          <a:bodyPr>
            <a:normAutofit/>
          </a:bodyPr>
          <a:lstStyle/>
          <a:p>
            <a:pPr>
              <a:lnSpc>
                <a:spcPct val="90000"/>
              </a:lnSpc>
            </a:pPr>
            <a:r>
              <a:rPr lang="en-US" dirty="0">
                <a:latin typeface="Verdana" pitchFamily="34" charset="0"/>
              </a:rPr>
              <a:t>The focus of this course is on the development and management of business database systems. It provides the theoretical concepts as well as practical approaches to planning, development, test and documentation of business database systems. Project planning and control approach is used to relate database administration to information systems management. Students are required to develop, implement, and evaluate a business database system.</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6F5BA467-16D5-4FB3-A342-E0C35C5C4BEC}"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1028"/>
          <p:cNvSpPr>
            <a:spLocks noGrp="1" noChangeArrowheads="1"/>
          </p:cNvSpPr>
          <p:nvPr>
            <p:ph type="title"/>
          </p:nvPr>
        </p:nvSpPr>
        <p:spPr/>
        <p:txBody>
          <a:bodyPr/>
          <a:lstStyle/>
          <a:p>
            <a:r>
              <a:rPr lang="en-US" dirty="0"/>
              <a:t>Course Description</a:t>
            </a:r>
          </a:p>
        </p:txBody>
      </p:sp>
      <p:sp>
        <p:nvSpPr>
          <p:cNvPr id="34821" name="Rectangle 1029"/>
          <p:cNvSpPr>
            <a:spLocks noGrp="1" noChangeArrowheads="1"/>
          </p:cNvSpPr>
          <p:nvPr>
            <p:ph idx="1"/>
          </p:nvPr>
        </p:nvSpPr>
        <p:spPr/>
        <p:txBody>
          <a:bodyPr/>
          <a:lstStyle/>
          <a:p>
            <a:pPr>
              <a:lnSpc>
                <a:spcPct val="90000"/>
              </a:lnSpc>
            </a:pPr>
            <a:r>
              <a:rPr lang="en-US" dirty="0"/>
              <a:t>Investigate database fundamentals</a:t>
            </a:r>
          </a:p>
          <a:p>
            <a:pPr>
              <a:lnSpc>
                <a:spcPct val="90000"/>
              </a:lnSpc>
            </a:pPr>
            <a:r>
              <a:rPr lang="en-US" dirty="0"/>
              <a:t>Design, implementation, control, evaluation, and strategic use of modern, computer-based information systems-mainly Access, but also MS SQL server and MySQL</a:t>
            </a:r>
          </a:p>
          <a:p>
            <a:pPr>
              <a:lnSpc>
                <a:spcPct val="90000"/>
              </a:lnSpc>
            </a:pPr>
            <a:r>
              <a:rPr lang="en-US" dirty="0"/>
              <a:t>Apply concepts to business data processing, office automation, information reporting, and </a:t>
            </a:r>
            <a:r>
              <a:rPr lang="en-US" u="sng" dirty="0"/>
              <a:t>decision-making</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21140398-E364-41AF-A983-81BBD45072B9}"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Objectives</a:t>
            </a:r>
            <a:endParaRPr lang="en-US" dirty="0"/>
          </a:p>
        </p:txBody>
      </p:sp>
      <p:sp>
        <p:nvSpPr>
          <p:cNvPr id="49155" name="Rectangle 3"/>
          <p:cNvSpPr>
            <a:spLocks noGrp="1" noChangeArrowheads="1"/>
          </p:cNvSpPr>
          <p:nvPr>
            <p:ph idx="1"/>
          </p:nvPr>
        </p:nvSpPr>
        <p:spPr/>
        <p:txBody>
          <a:bodyPr/>
          <a:lstStyle/>
          <a:p>
            <a:r>
              <a:rPr lang="en-US" dirty="0"/>
              <a:t>Terminology- multiple words for same concept</a:t>
            </a:r>
          </a:p>
          <a:p>
            <a:r>
              <a:rPr lang="en-US" dirty="0"/>
              <a:t>Skill- learn by doing!</a:t>
            </a:r>
          </a:p>
          <a:p>
            <a:r>
              <a:rPr lang="en-US" dirty="0"/>
              <a:t>Social and ethical issues- security and privacy matters</a:t>
            </a:r>
          </a:p>
          <a:p>
            <a:r>
              <a:rPr lang="en-US" dirty="0"/>
              <a:t>Diversity, Equity, Inclusiveness-data can be misused</a:t>
            </a:r>
          </a:p>
          <a:p>
            <a:endParaRPr lang="en-US" dirty="0"/>
          </a:p>
          <a:p>
            <a:endParaRPr lang="en-US" dirty="0"/>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611C79F5-CB35-4ABA-9D59-5035FD99251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8" name="Rectangle 6"/>
          <p:cNvSpPr>
            <a:spLocks noGrp="1" noChangeArrowheads="1"/>
          </p:cNvSpPr>
          <p:nvPr>
            <p:ph type="title"/>
          </p:nvPr>
        </p:nvSpPr>
        <p:spPr/>
        <p:txBody>
          <a:bodyPr/>
          <a:lstStyle/>
          <a:p>
            <a:r>
              <a:rPr lang="en-US" dirty="0"/>
              <a:t>Grading</a:t>
            </a:r>
          </a:p>
        </p:txBody>
      </p:sp>
      <p:sp>
        <p:nvSpPr>
          <p:cNvPr id="69639" name="Rectangle 7"/>
          <p:cNvSpPr>
            <a:spLocks noGrp="1" noChangeArrowheads="1"/>
          </p:cNvSpPr>
          <p:nvPr>
            <p:ph idx="1"/>
          </p:nvPr>
        </p:nvSpPr>
        <p:spPr/>
        <p:txBody>
          <a:bodyPr>
            <a:normAutofit/>
          </a:bodyPr>
          <a:lstStyle/>
          <a:p>
            <a:r>
              <a:rPr lang="en-US" dirty="0"/>
              <a:t>Assignments</a:t>
            </a:r>
          </a:p>
          <a:p>
            <a:r>
              <a:rPr lang="en-US" dirty="0"/>
              <a:t>Projects</a:t>
            </a:r>
          </a:p>
          <a:p>
            <a:r>
              <a:rPr lang="en-US" dirty="0"/>
              <a:t>MindTap/Cengage Exercises and Quizzes</a:t>
            </a:r>
          </a:p>
          <a:p>
            <a:r>
              <a:rPr lang="en-US" dirty="0"/>
              <a:t>Midterms </a:t>
            </a:r>
          </a:p>
          <a:p>
            <a:r>
              <a:rPr lang="en-US" dirty="0"/>
              <a:t>Participation &amp; Attendance</a:t>
            </a:r>
          </a:p>
          <a:p>
            <a:r>
              <a:rPr lang="en-US" dirty="0"/>
              <a:t>Final Exam</a:t>
            </a:r>
          </a:p>
        </p:txBody>
      </p:sp>
      <p:sp>
        <p:nvSpPr>
          <p:cNvPr id="4" name="Footer Placeholder 4"/>
          <p:cNvSpPr>
            <a:spLocks noGrp="1"/>
          </p:cNvSpPr>
          <p:nvPr>
            <p:ph type="ftr" sz="quarter" idx="11"/>
          </p:nvPr>
        </p:nvSpPr>
        <p:spPr/>
        <p:txBody>
          <a:bodyPr/>
          <a:lstStyle/>
          <a:p>
            <a:r>
              <a:rPr lang="en-US"/>
              <a:t>PgP MIS 342 Access</a:t>
            </a:r>
          </a:p>
        </p:txBody>
      </p:sp>
      <p:sp>
        <p:nvSpPr>
          <p:cNvPr id="5" name="Slide Number Placeholder 5"/>
          <p:cNvSpPr>
            <a:spLocks noGrp="1"/>
          </p:cNvSpPr>
          <p:nvPr>
            <p:ph type="sldNum" sz="quarter" idx="12"/>
          </p:nvPr>
        </p:nvSpPr>
        <p:spPr/>
        <p:txBody>
          <a:bodyPr/>
          <a:lstStyle/>
          <a:p>
            <a:fld id="{6F02C708-01B9-48DE-B9F1-1ADDD1B55D03}" type="slidenum">
              <a:rPr lang="en-US"/>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IS 342   Spring 2010&amp;amp;#x09;&amp;quot;&quot;/&gt;&lt;property id=&quot;20307&quot; value=&quot;272&quot;/&gt;&lt;/object&gt;&lt;object type=&quot;3&quot; unique_id=&quot;10005&quot;&gt;&lt;property id=&quot;20148&quot; value=&quot;5&quot;/&gt;&lt;property id=&quot;20300&quot; value=&quot;Slide 3 - &amp;quot;Class Overview&amp;quot;&quot;/&gt;&lt;property id=&quot;20307&quot; value=&quot;256&quot;/&gt;&lt;/object&gt;&lt;object type=&quot;3&quot; unique_id=&quot;10006&quot;&gt;&lt;property id=&quot;20148&quot; value=&quot;5&quot;/&gt;&lt;property id=&quot;20300&quot; value=&quot;Slide 4 - &amp;quot;Course1 Web Site&amp;quot;&quot;/&gt;&lt;property id=&quot;20307&quot; value=&quot;293&quot;/&gt;&lt;/object&gt;&lt;object type=&quot;3&quot; unique_id=&quot;10007&quot;&gt;&lt;property id=&quot;20148&quot; value=&quot;5&quot;/&gt;&lt;property id=&quot;20300&quot; value=&quot;Slide 5 - &amp;quot;Background&amp;quot;&quot;/&gt;&lt;property id=&quot;20307&quot; value=&quot;276&quot;/&gt;&lt;/object&gt;&lt;object type=&quot;3&quot; unique_id=&quot;10008&quot;&gt;&lt;property id=&quot;20148&quot; value=&quot;5&quot;/&gt;&lt;property id=&quot;20300&quot; value=&quot;Slide 6 - &amp;quot;Course Description-Catalog&amp;quot;&quot;/&gt;&lt;property id=&quot;20307&quot; value=&quot;257&quot;/&gt;&lt;/object&gt;&lt;object type=&quot;3&quot; unique_id=&quot;10009&quot;&gt;&lt;property id=&quot;20148&quot; value=&quot;5&quot;/&gt;&lt;property id=&quot;20300&quot; value=&quot;Slide 7 - &amp;quot;Course Description-1&amp;quot;&quot;/&gt;&lt;property id=&quot;20307&quot; value=&quot;271&quot;/&gt;&lt;/object&gt;&lt;object type=&quot;3&quot; unique_id=&quot;10010&quot;&gt;&lt;property id=&quot;20148&quot; value=&quot;5&quot;/&gt;&lt;property id=&quot;20300&quot; value=&quot;Slide 8 - &amp;quot;Objectives&amp;quot;&quot;/&gt;&lt;property id=&quot;20307&quot; value=&quot;279&quot;/&gt;&lt;/object&gt;&lt;object type=&quot;3&quot; unique_id=&quot;10013&quot;&gt;&lt;property id=&quot;20148&quot; value=&quot;5&quot;/&gt;&lt;property id=&quot;20300&quot; value=&quot;Slide 9 - &amp;quot;Materials&amp;quot;&quot;/&gt;&lt;property id=&quot;20307&quot; value=&quot;262&quot;/&gt;&lt;/object&gt;&lt;object type=&quot;3&quot; unique_id=&quot;10015&quot;&gt;&lt;property id=&quot;20148&quot; value=&quot;5&quot;/&gt;&lt;property id=&quot;20300&quot; value=&quot;Slide 12 - &amp;quot;Grading&amp;quot;&quot;/&gt;&lt;property id=&quot;20307&quot; value=&quot;292&quot;/&gt;&lt;/object&gt;&lt;object type=&quot;3&quot; unique_id=&quot;10016&quot;&gt;&lt;property id=&quot;20148&quot; value=&quot;5&quot;/&gt;&lt;property id=&quot;20300&quot; value=&quot;Slide 13 - &amp;quot;Homework&amp;quot;&quot;/&gt;&lt;property id=&quot;20307&quot; value=&quot;266&quot;/&gt;&lt;/object&gt;&lt;object type=&quot;3&quot; unique_id=&quot;10017&quot;&gt;&lt;property id=&quot;20148&quot; value=&quot;5&quot;/&gt;&lt;property id=&quot;20300&quot; value=&quot;Slide 14 - &amp;quot;ICE&amp;quot;&quot;/&gt;&lt;property id=&quot;20307&quot; value=&quot;303&quot;/&gt;&lt;/object&gt;&lt;object type=&quot;3&quot; unique_id=&quot;10018&quot;&gt;&lt;property id=&quot;20148&quot; value=&quot;5&quot;/&gt;&lt;property id=&quot;20300&quot; value=&quot;Slide 15 - &amp;quot;Project 1&amp;quot;&quot;/&gt;&lt;property id=&quot;20307&quot; value=&quot;300&quot;/&gt;&lt;/object&gt;&lt;object type=&quot;3&quot; unique_id=&quot;10019&quot;&gt;&lt;property id=&quot;20148&quot; value=&quot;5&quot;/&gt;&lt;property id=&quot;20300&quot; value=&quot;Slide 16&quot;/&gt;&lt;property id=&quot;20307&quot; value=&quot;301&quot;/&gt;&lt;/object&gt;&lt;object type=&quot;3&quot; unique_id=&quot;10020&quot;&gt;&lt;property id=&quot;20148&quot; value=&quot;5&quot;/&gt;&lt;property id=&quot;20300&quot; value=&quot;Slide 17 - &amp;quot;Project 2&amp;quot;&quot;/&gt;&lt;property id=&quot;20307&quot; value=&quot;295&quot;/&gt;&lt;/object&gt;&lt;object type=&quot;3&quot; unique_id=&quot;10021&quot;&gt;&lt;property id=&quot;20148&quot; value=&quot;5&quot;/&gt;&lt;property id=&quot;20300&quot; value=&quot;Slide 18 - &amp;quot;Project 3&amp;quot;&quot;/&gt;&lt;property id=&quot;20307&quot; value=&quot;297&quot;/&gt;&lt;/object&gt;&lt;object type=&quot;3&quot; unique_id=&quot;10023&quot;&gt;&lt;property id=&quot;20148&quot; value=&quot;5&quot;/&gt;&lt;property id=&quot;20300&quot; value=&quot;Slide 19 - &amp;quot;Attendance &amp;amp; Participation&amp;quot;&quot;/&gt;&lt;property id=&quot;20307&quot; value=&quot;263&quot;/&gt;&lt;/object&gt;&lt;object type=&quot;3&quot; unique_id=&quot;10024&quot;&gt;&lt;property id=&quot;20148&quot; value=&quot;5&quot;/&gt;&lt;property id=&quot;20300&quot; value=&quot;Slide 20 - &amp;quot;Midterms&amp;quot;&quot;/&gt;&lt;property id=&quot;20307&quot; value=&quot;286&quot;/&gt;&lt;/object&gt;&lt;object type=&quot;3&quot; unique_id=&quot;10025&quot;&gt;&lt;property id=&quot;20148&quot; value=&quot;5&quot;/&gt;&lt;property id=&quot;20300&quot; value=&quot;Slide 21 - &amp;quot;Final&amp;quot;&quot;/&gt;&lt;property id=&quot;20307&quot; value=&quot;269&quot;/&gt;&lt;/object&gt;&lt;object type=&quot;3&quot; unique_id=&quot;10026&quot;&gt;&lt;property id=&quot;20148&quot; value=&quot;5&quot;/&gt;&lt;property id=&quot;20300&quot; value=&quot;Slide 22 - &amp;quot;Policy on Collaboration&amp;quot;&quot;/&gt;&lt;property id=&quot;20307&quot; value=&quot;305&quot;/&gt;&lt;/object&gt;&lt;object type=&quot;3&quot; unique_id=&quot;10027&quot;&gt;&lt;property id=&quot;20148&quot; value=&quot;5&quot;/&gt;&lt;property id=&quot;20300&quot; value=&quot;Slide 23 - &amp;quot;Grading&amp;quot;&quot;/&gt;&lt;property id=&quot;20307&quot; value=&quot;264&quot;/&gt;&lt;/object&gt;&lt;object type=&quot;3&quot; unique_id=&quot;10028&quot;&gt;&lt;property id=&quot;20148&quot; value=&quot;5&quot;/&gt;&lt;property id=&quot;20300&quot; value=&quot;Slide 24 - &amp;quot;Grading Breakdown&amp;quot;&quot;/&gt;&lt;property id=&quot;20307&quot; value=&quot;296&quot;/&gt;&lt;/object&gt;&lt;object type=&quot;3&quot; unique_id=&quot;10029&quot;&gt;&lt;property id=&quot;20148&quot; value=&quot;5&quot;/&gt;&lt;property id=&quot;20300&quot; value=&quot;Slide 25 - &amp;quot;Final Grade&amp;quot;&quot;/&gt;&lt;property id=&quot;20307&quot; value=&quot;265&quot;/&gt;&lt;/object&gt;&lt;object type=&quot;3&quot; unique_id=&quot;10030&quot;&gt;&lt;property id=&quot;20148&quot; value=&quot;5&quot;/&gt;&lt;property id=&quot;20300&quot; value=&quot;Slide 26 - &amp;quot;Grading&amp;quot;&quot;/&gt;&lt;property id=&quot;20307&quot; value=&quot;294&quot;/&gt;&lt;/object&gt;&lt;object type=&quot;3&quot; unique_id=&quot;10031&quot;&gt;&lt;property id=&quot;20148&quot; value=&quot;5&quot;/&gt;&lt;property id=&quot;20300&quot; value=&quot;Slide 2 - &amp;quot;Advice&amp;quot;&quot;/&gt;&lt;property id=&quot;20307&quot; value=&quot;306&quot;/&gt;&lt;/object&gt;&lt;object type=&quot;3&quot; unique_id=&quot;10032&quot;&gt;&lt;property id=&quot;20148&quot; value=&quot;5&quot;/&gt;&lt;property id=&quot;20300&quot; value=&quot;Slide 10 - &amp;quot;Always Bring Your Power Supply!&amp;quot;&quot;/&gt;&lt;property id=&quot;20307&quot; value=&quot;308&quot;/&gt;&lt;/object&gt;&lt;object type=&quot;3&quot; unique_id=&quot;10033&quot;&gt;&lt;property id=&quot;20148&quot; value=&quot;5&quot;/&gt;&lt;property id=&quot;20300&quot; value=&quot;Slide 11 - &amp;quot;PC Maintenance&amp;quot;&quot;/&gt;&lt;property id=&quot;20307&quot; value=&quot;310&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5984</TotalTime>
  <Words>1002</Words>
  <Application>Microsoft Office PowerPoint</Application>
  <PresentationFormat>Widescreen</PresentationFormat>
  <Paragraphs>198</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Times New Roman</vt:lpstr>
      <vt:lpstr>Verdana</vt:lpstr>
      <vt:lpstr>Parallax</vt:lpstr>
      <vt:lpstr>MIS 342   Fall 2022 </vt:lpstr>
      <vt:lpstr>Advice</vt:lpstr>
      <vt:lpstr>Class Overview</vt:lpstr>
      <vt:lpstr>My Background</vt:lpstr>
      <vt:lpstr>Class materials</vt:lpstr>
      <vt:lpstr>Course Description-Catalog</vt:lpstr>
      <vt:lpstr>Course Description</vt:lpstr>
      <vt:lpstr>Objectives</vt:lpstr>
      <vt:lpstr>Grading</vt:lpstr>
      <vt:lpstr>Assignments</vt:lpstr>
      <vt:lpstr>Project 1</vt:lpstr>
      <vt:lpstr>Project 2</vt:lpstr>
      <vt:lpstr>Project 3</vt:lpstr>
      <vt:lpstr>Project 4</vt:lpstr>
      <vt:lpstr>Midterms</vt:lpstr>
      <vt:lpstr>Attendance &amp; Participation</vt:lpstr>
      <vt:lpstr>Final</vt:lpstr>
      <vt:lpstr>Policy on Collaboration</vt:lpstr>
      <vt:lpstr>Grading</vt:lpstr>
      <vt:lpstr>Grading Breakdown</vt:lpstr>
      <vt:lpstr>Final Grade</vt:lpstr>
      <vt:lpstr>Grading</vt:lpstr>
      <vt:lpstr>ENJOY This Course?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Paulson, Patrick G</cp:lastModifiedBy>
  <cp:revision>219</cp:revision>
  <dcterms:created xsi:type="dcterms:W3CDTF">2000-01-09T21:47:31Z</dcterms:created>
  <dcterms:modified xsi:type="dcterms:W3CDTF">2022-08-22T14:27:19Z</dcterms:modified>
</cp:coreProperties>
</file>