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57" r:id="rId1"/>
  </p:sldMasterIdLst>
  <p:notesMasterIdLst>
    <p:notesMasterId r:id="rId25"/>
  </p:notesMasterIdLst>
  <p:sldIdLst>
    <p:sldId id="272" r:id="rId2"/>
    <p:sldId id="256" r:id="rId3"/>
    <p:sldId id="307" r:id="rId4"/>
    <p:sldId id="262" r:id="rId5"/>
    <p:sldId id="305" r:id="rId6"/>
    <p:sldId id="276" r:id="rId7"/>
    <p:sldId id="293" r:id="rId8"/>
    <p:sldId id="257" r:id="rId9"/>
    <p:sldId id="271" r:id="rId10"/>
    <p:sldId id="258" r:id="rId11"/>
    <p:sldId id="270" r:id="rId12"/>
    <p:sldId id="304" r:id="rId13"/>
    <p:sldId id="287" r:id="rId14"/>
    <p:sldId id="301" r:id="rId15"/>
    <p:sldId id="297" r:id="rId16"/>
    <p:sldId id="263" r:id="rId17"/>
    <p:sldId id="269" r:id="rId18"/>
    <p:sldId id="308" r:id="rId19"/>
    <p:sldId id="296" r:id="rId20"/>
    <p:sldId id="292" r:id="rId21"/>
    <p:sldId id="265" r:id="rId22"/>
    <p:sldId id="295" r:id="rId23"/>
    <p:sldId id="303" r:id="rId24"/>
  </p:sldIdLst>
  <p:sldSz cx="12192000" cy="6858000"/>
  <p:notesSz cx="6858000" cy="9144000"/>
  <p:custDataLst>
    <p:tags r:id="rId2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FBC6AD-02BA-458E-96D1-D33486C61637}" v="1" dt="2020-12-09T15:47:14.0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26" autoAdjust="0"/>
    <p:restoredTop sz="94660"/>
  </p:normalViewPr>
  <p:slideViewPr>
    <p:cSldViewPr>
      <p:cViewPr>
        <p:scale>
          <a:sx n="109" d="100"/>
          <a:sy n="109" d="100"/>
        </p:scale>
        <p:origin x="714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36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son, Patrick G" userId="b0df62ef-2774-4648-a1b3-1c1d265090a6" providerId="ADAL" clId="{A5570A2F-3A60-445F-95C3-89965D098238}"/>
    <pc:docChg chg="delSld modSld">
      <pc:chgData name="Paulson, Patrick G" userId="b0df62ef-2774-4648-a1b3-1c1d265090a6" providerId="ADAL" clId="{A5570A2F-3A60-445F-95C3-89965D098238}" dt="2019-08-29T23:03:20.805" v="46" actId="6549"/>
      <pc:docMkLst>
        <pc:docMk/>
      </pc:docMkLst>
      <pc:sldChg chg="modSp">
        <pc:chgData name="Paulson, Patrick G" userId="b0df62ef-2774-4648-a1b3-1c1d265090a6" providerId="ADAL" clId="{A5570A2F-3A60-445F-95C3-89965D098238}" dt="2019-08-29T23:02:12.612" v="8" actId="20577"/>
        <pc:sldMkLst>
          <pc:docMk/>
          <pc:sldMk cId="0" sldId="256"/>
        </pc:sldMkLst>
        <pc:spChg chg="mod">
          <ac:chgData name="Paulson, Patrick G" userId="b0df62ef-2774-4648-a1b3-1c1d265090a6" providerId="ADAL" clId="{A5570A2F-3A60-445F-95C3-89965D098238}" dt="2019-08-29T23:02:12.612" v="8" actId="20577"/>
          <ac:spMkLst>
            <pc:docMk/>
            <pc:sldMk cId="0" sldId="256"/>
            <ac:spMk id="4102" creationId="{00000000-0000-0000-0000-000000000000}"/>
          </ac:spMkLst>
        </pc:spChg>
      </pc:sldChg>
      <pc:sldChg chg="modSp">
        <pc:chgData name="Paulson, Patrick G" userId="b0df62ef-2774-4648-a1b3-1c1d265090a6" providerId="ADAL" clId="{A5570A2F-3A60-445F-95C3-89965D098238}" dt="2019-08-29T23:03:07.519" v="43" actId="20577"/>
        <pc:sldMkLst>
          <pc:docMk/>
          <pc:sldMk cId="0" sldId="263"/>
        </pc:sldMkLst>
        <pc:spChg chg="mod">
          <ac:chgData name="Paulson, Patrick G" userId="b0df62ef-2774-4648-a1b3-1c1d265090a6" providerId="ADAL" clId="{A5570A2F-3A60-445F-95C3-89965D098238}" dt="2019-08-29T23:03:07.519" v="43" actId="20577"/>
          <ac:spMkLst>
            <pc:docMk/>
            <pc:sldMk cId="0" sldId="263"/>
            <ac:spMk id="21510" creationId="{00000000-0000-0000-0000-000000000000}"/>
          </ac:spMkLst>
        </pc:spChg>
      </pc:sldChg>
      <pc:sldChg chg="modSp">
        <pc:chgData name="Paulson, Patrick G" userId="b0df62ef-2774-4648-a1b3-1c1d265090a6" providerId="ADAL" clId="{A5570A2F-3A60-445F-95C3-89965D098238}" dt="2019-08-29T23:03:12.084" v="44" actId="6549"/>
        <pc:sldMkLst>
          <pc:docMk/>
          <pc:sldMk cId="0" sldId="269"/>
        </pc:sldMkLst>
        <pc:spChg chg="mod">
          <ac:chgData name="Paulson, Patrick G" userId="b0df62ef-2774-4648-a1b3-1c1d265090a6" providerId="ADAL" clId="{A5570A2F-3A60-445F-95C3-89965D098238}" dt="2019-08-29T23:03:12.084" v="44" actId="6549"/>
          <ac:spMkLst>
            <pc:docMk/>
            <pc:sldMk cId="0" sldId="269"/>
            <ac:spMk id="26630" creationId="{00000000-0000-0000-0000-000000000000}"/>
          </ac:spMkLst>
        </pc:spChg>
      </pc:sldChg>
      <pc:sldChg chg="modSp">
        <pc:chgData name="Paulson, Patrick G" userId="b0df62ef-2774-4648-a1b3-1c1d265090a6" providerId="ADAL" clId="{A5570A2F-3A60-445F-95C3-89965D098238}" dt="2019-08-29T23:03:20.805" v="46" actId="6549"/>
        <pc:sldMkLst>
          <pc:docMk/>
          <pc:sldMk cId="493856825" sldId="308"/>
        </pc:sldMkLst>
        <pc:spChg chg="mod">
          <ac:chgData name="Paulson, Patrick G" userId="b0df62ef-2774-4648-a1b3-1c1d265090a6" providerId="ADAL" clId="{A5570A2F-3A60-445F-95C3-89965D098238}" dt="2019-08-29T23:03:20.805" v="46" actId="6549"/>
          <ac:spMkLst>
            <pc:docMk/>
            <pc:sldMk cId="493856825" sldId="308"/>
            <ac:spMk id="26630" creationId="{00000000-0000-0000-0000-000000000000}"/>
          </ac:spMkLst>
        </pc:spChg>
      </pc:sldChg>
      <pc:sldChg chg="del">
        <pc:chgData name="Paulson, Patrick G" userId="b0df62ef-2774-4648-a1b3-1c1d265090a6" providerId="ADAL" clId="{A5570A2F-3A60-445F-95C3-89965D098238}" dt="2019-08-29T23:02:41.590" v="9" actId="2696"/>
        <pc:sldMkLst>
          <pc:docMk/>
          <pc:sldMk cId="2000643946" sldId="309"/>
        </pc:sldMkLst>
      </pc:sldChg>
    </pc:docChg>
  </pc:docChgLst>
  <pc:docChgLst>
    <pc:chgData name="Paulson, Patrick G" userId="b0df62ef-2774-4648-a1b3-1c1d265090a6" providerId="ADAL" clId="{EEFBC6AD-02BA-458E-96D1-D33486C61637}"/>
    <pc:docChg chg="custSel modSld">
      <pc:chgData name="Paulson, Patrick G" userId="b0df62ef-2774-4648-a1b3-1c1d265090a6" providerId="ADAL" clId="{EEFBC6AD-02BA-458E-96D1-D33486C61637}" dt="2020-12-09T15:50:21.556" v="150" actId="20577"/>
      <pc:docMkLst>
        <pc:docMk/>
      </pc:docMkLst>
      <pc:sldChg chg="modSp mod">
        <pc:chgData name="Paulson, Patrick G" userId="b0df62ef-2774-4648-a1b3-1c1d265090a6" providerId="ADAL" clId="{EEFBC6AD-02BA-458E-96D1-D33486C61637}" dt="2020-12-09T15:47:12.599" v="13" actId="6549"/>
        <pc:sldMkLst>
          <pc:docMk/>
          <pc:sldMk cId="0" sldId="256"/>
        </pc:sldMkLst>
        <pc:spChg chg="mod">
          <ac:chgData name="Paulson, Patrick G" userId="b0df62ef-2774-4648-a1b3-1c1d265090a6" providerId="ADAL" clId="{EEFBC6AD-02BA-458E-96D1-D33486C61637}" dt="2020-12-09T15:47:12.599" v="13" actId="6549"/>
          <ac:spMkLst>
            <pc:docMk/>
            <pc:sldMk cId="0" sldId="256"/>
            <ac:spMk id="4102" creationId="{00000000-0000-0000-0000-000000000000}"/>
          </ac:spMkLst>
        </pc:spChg>
      </pc:sldChg>
      <pc:sldChg chg="modSp mod">
        <pc:chgData name="Paulson, Patrick G" userId="b0df62ef-2774-4648-a1b3-1c1d265090a6" providerId="ADAL" clId="{EEFBC6AD-02BA-458E-96D1-D33486C61637}" dt="2020-12-09T15:47:05.191" v="11" actId="6549"/>
        <pc:sldMkLst>
          <pc:docMk/>
          <pc:sldMk cId="0" sldId="272"/>
        </pc:sldMkLst>
        <pc:spChg chg="mod">
          <ac:chgData name="Paulson, Patrick G" userId="b0df62ef-2774-4648-a1b3-1c1d265090a6" providerId="ADAL" clId="{EEFBC6AD-02BA-458E-96D1-D33486C61637}" dt="2020-12-09T15:47:05.191" v="11" actId="6549"/>
          <ac:spMkLst>
            <pc:docMk/>
            <pc:sldMk cId="0" sldId="272"/>
            <ac:spMk id="3074" creationId="{00000000-0000-0000-0000-000000000000}"/>
          </ac:spMkLst>
        </pc:spChg>
      </pc:sldChg>
      <pc:sldChg chg="modSp mod">
        <pc:chgData name="Paulson, Patrick G" userId="b0df62ef-2774-4648-a1b3-1c1d265090a6" providerId="ADAL" clId="{EEFBC6AD-02BA-458E-96D1-D33486C61637}" dt="2020-12-09T15:49:24.085" v="60" actId="20577"/>
        <pc:sldMkLst>
          <pc:docMk/>
          <pc:sldMk cId="0" sldId="292"/>
        </pc:sldMkLst>
        <pc:spChg chg="mod">
          <ac:chgData name="Paulson, Patrick G" userId="b0df62ef-2774-4648-a1b3-1c1d265090a6" providerId="ADAL" clId="{EEFBC6AD-02BA-458E-96D1-D33486C61637}" dt="2020-12-09T15:49:24.085" v="60" actId="20577"/>
          <ac:spMkLst>
            <pc:docMk/>
            <pc:sldMk cId="0" sldId="292"/>
            <ac:spMk id="29702" creationId="{00000000-0000-0000-0000-000000000000}"/>
          </ac:spMkLst>
        </pc:spChg>
      </pc:sldChg>
      <pc:sldChg chg="modSp mod">
        <pc:chgData name="Paulson, Patrick G" userId="b0df62ef-2774-4648-a1b3-1c1d265090a6" providerId="ADAL" clId="{EEFBC6AD-02BA-458E-96D1-D33486C61637}" dt="2020-12-09T15:47:44.862" v="33" actId="20577"/>
        <pc:sldMkLst>
          <pc:docMk/>
          <pc:sldMk cId="0" sldId="293"/>
        </pc:sldMkLst>
        <pc:spChg chg="mod">
          <ac:chgData name="Paulson, Patrick G" userId="b0df62ef-2774-4648-a1b3-1c1d265090a6" providerId="ADAL" clId="{EEFBC6AD-02BA-458E-96D1-D33486C61637}" dt="2020-12-09T15:47:44.862" v="33" actId="20577"/>
          <ac:spMkLst>
            <pc:docMk/>
            <pc:sldMk cId="0" sldId="293"/>
            <ac:spMk id="5126" creationId="{00000000-0000-0000-0000-000000000000}"/>
          </ac:spMkLst>
        </pc:spChg>
      </pc:sldChg>
      <pc:sldChg chg="modSp mod">
        <pc:chgData name="Paulson, Patrick G" userId="b0df62ef-2774-4648-a1b3-1c1d265090a6" providerId="ADAL" clId="{EEFBC6AD-02BA-458E-96D1-D33486C61637}" dt="2020-12-09T15:50:21.556" v="150" actId="20577"/>
        <pc:sldMkLst>
          <pc:docMk/>
          <pc:sldMk cId="0" sldId="295"/>
        </pc:sldMkLst>
        <pc:spChg chg="mod">
          <ac:chgData name="Paulson, Patrick G" userId="b0df62ef-2774-4648-a1b3-1c1d265090a6" providerId="ADAL" clId="{EEFBC6AD-02BA-458E-96D1-D33486C61637}" dt="2020-12-09T15:50:21.556" v="150" actId="20577"/>
          <ac:spMkLst>
            <pc:docMk/>
            <pc:sldMk cId="0" sldId="295"/>
            <ac:spMk id="31750" creationId="{00000000-0000-0000-0000-000000000000}"/>
          </ac:spMkLst>
        </pc:spChg>
      </pc:sldChg>
    </pc:docChg>
  </pc:docChgLst>
  <pc:docChgLst>
    <pc:chgData name="Patrick Paulson" userId="b0df62ef-2774-4648-a1b3-1c1d265090a6" providerId="ADAL" clId="{75BA8C3F-5801-40FB-8607-705F493F5210}"/>
    <pc:docChg chg="custSel modSld">
      <pc:chgData name="Patrick Paulson" userId="b0df62ef-2774-4648-a1b3-1c1d265090a6" providerId="ADAL" clId="{75BA8C3F-5801-40FB-8607-705F493F5210}" dt="2019-01-13T20:47:19.513" v="64" actId="20577"/>
      <pc:docMkLst>
        <pc:docMk/>
      </pc:docMkLst>
      <pc:sldChg chg="modSp">
        <pc:chgData name="Patrick Paulson" userId="b0df62ef-2774-4648-a1b3-1c1d265090a6" providerId="ADAL" clId="{75BA8C3F-5801-40FB-8607-705F493F5210}" dt="2019-01-13T20:38:55.308" v="1" actId="6549"/>
        <pc:sldMkLst>
          <pc:docMk/>
          <pc:sldMk cId="0" sldId="272"/>
        </pc:sldMkLst>
        <pc:spChg chg="mod">
          <ac:chgData name="Patrick Paulson" userId="b0df62ef-2774-4648-a1b3-1c1d265090a6" providerId="ADAL" clId="{75BA8C3F-5801-40FB-8607-705F493F5210}" dt="2019-01-13T20:38:55.308" v="1" actId="6549"/>
          <ac:spMkLst>
            <pc:docMk/>
            <pc:sldMk cId="0" sldId="272"/>
            <ac:spMk id="3074" creationId="{00000000-0000-0000-0000-000000000000}"/>
          </ac:spMkLst>
        </pc:spChg>
      </pc:sldChg>
      <pc:sldChg chg="modSp">
        <pc:chgData name="Patrick Paulson" userId="b0df62ef-2774-4648-a1b3-1c1d265090a6" providerId="ADAL" clId="{75BA8C3F-5801-40FB-8607-705F493F5210}" dt="2019-01-13T20:39:29.486" v="17" actId="6549"/>
        <pc:sldMkLst>
          <pc:docMk/>
          <pc:sldMk cId="0" sldId="292"/>
        </pc:sldMkLst>
        <pc:spChg chg="mod">
          <ac:chgData name="Patrick Paulson" userId="b0df62ef-2774-4648-a1b3-1c1d265090a6" providerId="ADAL" clId="{75BA8C3F-5801-40FB-8607-705F493F5210}" dt="2019-01-13T20:39:29.486" v="17" actId="6549"/>
          <ac:spMkLst>
            <pc:docMk/>
            <pc:sldMk cId="0" sldId="292"/>
            <ac:spMk id="29702" creationId="{00000000-0000-0000-0000-000000000000}"/>
          </ac:spMkLst>
        </pc:spChg>
      </pc:sldChg>
      <pc:sldChg chg="modSp">
        <pc:chgData name="Patrick Paulson" userId="b0df62ef-2774-4648-a1b3-1c1d265090a6" providerId="ADAL" clId="{75BA8C3F-5801-40FB-8607-705F493F5210}" dt="2019-01-13T20:47:19.513" v="64" actId="20577"/>
        <pc:sldMkLst>
          <pc:docMk/>
          <pc:sldMk cId="0" sldId="295"/>
        </pc:sldMkLst>
        <pc:spChg chg="mod">
          <ac:chgData name="Patrick Paulson" userId="b0df62ef-2774-4648-a1b3-1c1d265090a6" providerId="ADAL" clId="{75BA8C3F-5801-40FB-8607-705F493F5210}" dt="2019-01-13T20:47:19.513" v="64" actId="20577"/>
          <ac:spMkLst>
            <pc:docMk/>
            <pc:sldMk cId="0" sldId="295"/>
            <ac:spMk id="31750" creationId="{00000000-0000-0000-0000-000000000000}"/>
          </ac:spMkLst>
        </pc:spChg>
      </pc:sldChg>
    </pc:docChg>
  </pc:docChgLst>
  <pc:docChgLst>
    <pc:chgData name="Patrick" userId="b0df62ef-2774-4648-a1b3-1c1d265090a6" providerId="ADAL" clId="{1BBE60DF-2AF0-4B57-9334-DB274F226145}"/>
    <pc:docChg chg="custSel modSld">
      <pc:chgData name="Patrick" userId="b0df62ef-2774-4648-a1b3-1c1d265090a6" providerId="ADAL" clId="{1BBE60DF-2AF0-4B57-9334-DB274F226145}" dt="2020-05-08T21:23:47.760" v="290" actId="6549"/>
      <pc:docMkLst>
        <pc:docMk/>
      </pc:docMkLst>
      <pc:sldChg chg="modSp mod">
        <pc:chgData name="Patrick" userId="b0df62ef-2774-4648-a1b3-1c1d265090a6" providerId="ADAL" clId="{1BBE60DF-2AF0-4B57-9334-DB274F226145}" dt="2020-05-08T15:43:25.393" v="11" actId="6549"/>
        <pc:sldMkLst>
          <pc:docMk/>
          <pc:sldMk cId="0" sldId="256"/>
        </pc:sldMkLst>
        <pc:spChg chg="mod">
          <ac:chgData name="Patrick" userId="b0df62ef-2774-4648-a1b3-1c1d265090a6" providerId="ADAL" clId="{1BBE60DF-2AF0-4B57-9334-DB274F226145}" dt="2020-05-08T15:43:25.393" v="11" actId="6549"/>
          <ac:spMkLst>
            <pc:docMk/>
            <pc:sldMk cId="0" sldId="256"/>
            <ac:spMk id="4102" creationId="{00000000-0000-0000-0000-000000000000}"/>
          </ac:spMkLst>
        </pc:spChg>
      </pc:sldChg>
      <pc:sldChg chg="modSp mod">
        <pc:chgData name="Patrick" userId="b0df62ef-2774-4648-a1b3-1c1d265090a6" providerId="ADAL" clId="{1BBE60DF-2AF0-4B57-9334-DB274F226145}" dt="2020-05-08T15:44:32.071" v="73" actId="20577"/>
        <pc:sldMkLst>
          <pc:docMk/>
          <pc:sldMk cId="0" sldId="262"/>
        </pc:sldMkLst>
        <pc:spChg chg="mod">
          <ac:chgData name="Patrick" userId="b0df62ef-2774-4648-a1b3-1c1d265090a6" providerId="ADAL" clId="{1BBE60DF-2AF0-4B57-9334-DB274F226145}" dt="2020-05-08T15:44:32.071" v="73" actId="20577"/>
          <ac:spMkLst>
            <pc:docMk/>
            <pc:sldMk cId="0" sldId="262"/>
            <ac:spMk id="17414" creationId="{00000000-0000-0000-0000-000000000000}"/>
          </ac:spMkLst>
        </pc:spChg>
      </pc:sldChg>
      <pc:sldChg chg="modSp mod">
        <pc:chgData name="Patrick" userId="b0df62ef-2774-4648-a1b3-1c1d265090a6" providerId="ADAL" clId="{1BBE60DF-2AF0-4B57-9334-DB274F226145}" dt="2020-05-08T15:46:28.324" v="168" actId="6549"/>
        <pc:sldMkLst>
          <pc:docMk/>
          <pc:sldMk cId="0" sldId="263"/>
        </pc:sldMkLst>
        <pc:spChg chg="mod">
          <ac:chgData name="Patrick" userId="b0df62ef-2774-4648-a1b3-1c1d265090a6" providerId="ADAL" clId="{1BBE60DF-2AF0-4B57-9334-DB274F226145}" dt="2020-05-08T15:46:28.324" v="168" actId="6549"/>
          <ac:spMkLst>
            <pc:docMk/>
            <pc:sldMk cId="0" sldId="263"/>
            <ac:spMk id="21510" creationId="{00000000-0000-0000-0000-000000000000}"/>
          </ac:spMkLst>
        </pc:spChg>
      </pc:sldChg>
      <pc:sldChg chg="modSp mod">
        <pc:chgData name="Patrick" userId="b0df62ef-2774-4648-a1b3-1c1d265090a6" providerId="ADAL" clId="{1BBE60DF-2AF0-4B57-9334-DB274F226145}" dt="2020-05-08T15:46:42.225" v="170" actId="6549"/>
        <pc:sldMkLst>
          <pc:docMk/>
          <pc:sldMk cId="0" sldId="269"/>
        </pc:sldMkLst>
        <pc:spChg chg="mod">
          <ac:chgData name="Patrick" userId="b0df62ef-2774-4648-a1b3-1c1d265090a6" providerId="ADAL" clId="{1BBE60DF-2AF0-4B57-9334-DB274F226145}" dt="2020-05-08T15:46:42.225" v="170" actId="6549"/>
          <ac:spMkLst>
            <pc:docMk/>
            <pc:sldMk cId="0" sldId="269"/>
            <ac:spMk id="26630" creationId="{00000000-0000-0000-0000-000000000000}"/>
          </ac:spMkLst>
        </pc:spChg>
      </pc:sldChg>
      <pc:sldChg chg="modSp mod">
        <pc:chgData name="Patrick" userId="b0df62ef-2774-4648-a1b3-1c1d265090a6" providerId="ADAL" clId="{1BBE60DF-2AF0-4B57-9334-DB274F226145}" dt="2020-05-08T15:45:31.383" v="99" actId="20577"/>
        <pc:sldMkLst>
          <pc:docMk/>
          <pc:sldMk cId="0" sldId="270"/>
        </pc:sldMkLst>
        <pc:spChg chg="mod">
          <ac:chgData name="Patrick" userId="b0df62ef-2774-4648-a1b3-1c1d265090a6" providerId="ADAL" clId="{1BBE60DF-2AF0-4B57-9334-DB274F226145}" dt="2020-05-08T15:45:31.383" v="99" actId="20577"/>
          <ac:spMkLst>
            <pc:docMk/>
            <pc:sldMk cId="0" sldId="270"/>
            <ac:spMk id="18438" creationId="{00000000-0000-0000-0000-000000000000}"/>
          </ac:spMkLst>
        </pc:spChg>
      </pc:sldChg>
      <pc:sldChg chg="modSp mod">
        <pc:chgData name="Patrick" userId="b0df62ef-2774-4648-a1b3-1c1d265090a6" providerId="ADAL" clId="{1BBE60DF-2AF0-4B57-9334-DB274F226145}" dt="2020-05-08T15:43:15.947" v="9" actId="6549"/>
        <pc:sldMkLst>
          <pc:docMk/>
          <pc:sldMk cId="0" sldId="272"/>
        </pc:sldMkLst>
        <pc:spChg chg="mod">
          <ac:chgData name="Patrick" userId="b0df62ef-2774-4648-a1b3-1c1d265090a6" providerId="ADAL" clId="{1BBE60DF-2AF0-4B57-9334-DB274F226145}" dt="2020-05-08T15:43:15.947" v="9" actId="6549"/>
          <ac:spMkLst>
            <pc:docMk/>
            <pc:sldMk cId="0" sldId="272"/>
            <ac:spMk id="3074" creationId="{00000000-0000-0000-0000-000000000000}"/>
          </ac:spMkLst>
        </pc:spChg>
      </pc:sldChg>
      <pc:sldChg chg="modSp mod">
        <pc:chgData name="Patrick" userId="b0df62ef-2774-4648-a1b3-1c1d265090a6" providerId="ADAL" clId="{1BBE60DF-2AF0-4B57-9334-DB274F226145}" dt="2020-05-08T15:46:07.568" v="167" actId="20577"/>
        <pc:sldMkLst>
          <pc:docMk/>
          <pc:sldMk cId="0" sldId="287"/>
        </pc:sldMkLst>
        <pc:spChg chg="mod">
          <ac:chgData name="Patrick" userId="b0df62ef-2774-4648-a1b3-1c1d265090a6" providerId="ADAL" clId="{1BBE60DF-2AF0-4B57-9334-DB274F226145}" dt="2020-05-08T15:46:07.568" v="167" actId="20577"/>
          <ac:spMkLst>
            <pc:docMk/>
            <pc:sldMk cId="0" sldId="287"/>
            <ac:spMk id="22534" creationId="{00000000-0000-0000-0000-000000000000}"/>
          </ac:spMkLst>
        </pc:spChg>
      </pc:sldChg>
      <pc:sldChg chg="modSp mod">
        <pc:chgData name="Patrick" userId="b0df62ef-2774-4648-a1b3-1c1d265090a6" providerId="ADAL" clId="{1BBE60DF-2AF0-4B57-9334-DB274F226145}" dt="2020-05-08T21:23:47.760" v="290" actId="6549"/>
        <pc:sldMkLst>
          <pc:docMk/>
          <pc:sldMk cId="0" sldId="292"/>
        </pc:sldMkLst>
        <pc:spChg chg="mod">
          <ac:chgData name="Patrick" userId="b0df62ef-2774-4648-a1b3-1c1d265090a6" providerId="ADAL" clId="{1BBE60DF-2AF0-4B57-9334-DB274F226145}" dt="2020-05-08T21:23:47.760" v="290" actId="6549"/>
          <ac:spMkLst>
            <pc:docMk/>
            <pc:sldMk cId="0" sldId="292"/>
            <ac:spMk id="29702" creationId="{00000000-0000-0000-0000-000000000000}"/>
          </ac:spMkLst>
        </pc:spChg>
      </pc:sldChg>
      <pc:sldChg chg="modSp mod">
        <pc:chgData name="Patrick" userId="b0df62ef-2774-4648-a1b3-1c1d265090a6" providerId="ADAL" clId="{1BBE60DF-2AF0-4B57-9334-DB274F226145}" dt="2020-05-08T15:47:08.513" v="171" actId="6549"/>
        <pc:sldMkLst>
          <pc:docMk/>
          <pc:sldMk cId="0" sldId="296"/>
        </pc:sldMkLst>
        <pc:spChg chg="mod">
          <ac:chgData name="Patrick" userId="b0df62ef-2774-4648-a1b3-1c1d265090a6" providerId="ADAL" clId="{1BBE60DF-2AF0-4B57-9334-DB274F226145}" dt="2020-05-08T15:47:08.513" v="171" actId="6549"/>
          <ac:spMkLst>
            <pc:docMk/>
            <pc:sldMk cId="0" sldId="296"/>
            <ac:spMk id="27654" creationId="{00000000-0000-0000-0000-000000000000}"/>
          </ac:spMkLst>
        </pc:spChg>
      </pc:sldChg>
      <pc:sldChg chg="modSp mod">
        <pc:chgData name="Patrick" userId="b0df62ef-2774-4648-a1b3-1c1d265090a6" providerId="ADAL" clId="{1BBE60DF-2AF0-4B57-9334-DB274F226145}" dt="2020-05-08T15:45:38.004" v="100" actId="6549"/>
        <pc:sldMkLst>
          <pc:docMk/>
          <pc:sldMk cId="299922139" sldId="304"/>
        </pc:sldMkLst>
        <pc:spChg chg="mod">
          <ac:chgData name="Patrick" userId="b0df62ef-2774-4648-a1b3-1c1d265090a6" providerId="ADAL" clId="{1BBE60DF-2AF0-4B57-9334-DB274F226145}" dt="2020-05-08T15:45:38.004" v="100" actId="6549"/>
          <ac:spMkLst>
            <pc:docMk/>
            <pc:sldMk cId="299922139" sldId="304"/>
            <ac:spMk id="1946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277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891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1C74ED7C-FB2B-4868-8CD7-61866573FA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3525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9227CD-77D2-405C-B205-8FB566EA1428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/>
              <a:t>Will formalize office hours in the near future.</a:t>
            </a:r>
          </a:p>
        </p:txBody>
      </p:sp>
    </p:spTree>
    <p:extLst>
      <p:ext uri="{BB962C8B-B14F-4D97-AF65-F5344CB8AC3E}">
        <p14:creationId xmlns:p14="http://schemas.microsoft.com/office/powerpoint/2010/main" val="19122414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8D59BE-95B7-48AB-8F2C-695ADE55360B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/>
              <a:t>Sample format on website</a:t>
            </a:r>
          </a:p>
        </p:txBody>
      </p:sp>
    </p:spTree>
    <p:extLst>
      <p:ext uri="{BB962C8B-B14F-4D97-AF65-F5344CB8AC3E}">
        <p14:creationId xmlns:p14="http://schemas.microsoft.com/office/powerpoint/2010/main" val="17795217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A63CEA-9FFD-4056-859A-DEE6A23C7179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/>
              <a:t>How many students are familiar with FrontPage, PageMill, Dreamweaver, HTML coding?</a:t>
            </a:r>
          </a:p>
          <a:p>
            <a:r>
              <a:rPr lang="en-US" dirty="0"/>
              <a:t>How many students are familiar with PowerPoint?</a:t>
            </a:r>
          </a:p>
        </p:txBody>
      </p:sp>
    </p:spTree>
    <p:extLst>
      <p:ext uri="{BB962C8B-B14F-4D97-AF65-F5344CB8AC3E}">
        <p14:creationId xmlns:p14="http://schemas.microsoft.com/office/powerpoint/2010/main" val="7625715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4AD1CE-2036-4D32-9B3B-5EF6289A236A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/>
              <a:t>How many students are familiar with FrontPage, PageMill, Dreamweaver, HTML coding?</a:t>
            </a:r>
          </a:p>
          <a:p>
            <a:r>
              <a:rPr lang="en-US" dirty="0"/>
              <a:t>How many students are familiar with PowerPoint?</a:t>
            </a:r>
          </a:p>
        </p:txBody>
      </p:sp>
    </p:spTree>
    <p:extLst>
      <p:ext uri="{BB962C8B-B14F-4D97-AF65-F5344CB8AC3E}">
        <p14:creationId xmlns:p14="http://schemas.microsoft.com/office/powerpoint/2010/main" val="1902451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74ED7C-FB2B-4868-8CD7-61866573FAC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0281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74ED7C-FB2B-4868-8CD7-61866573FAC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6631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74ED7C-FB2B-4868-8CD7-61866573FAC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2539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6D70A6-1E28-4F4E-8EA1-BC069E3D7EE7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/>
              <a:t>Will formalize office hours in the near future.</a:t>
            </a:r>
          </a:p>
        </p:txBody>
      </p:sp>
    </p:spTree>
    <p:extLst>
      <p:ext uri="{BB962C8B-B14F-4D97-AF65-F5344CB8AC3E}">
        <p14:creationId xmlns:p14="http://schemas.microsoft.com/office/powerpoint/2010/main" val="22708765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74ED7C-FB2B-4868-8CD7-61866573FAC0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8219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74ED7C-FB2B-4868-8CD7-61866573FAC0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9997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74ED7C-FB2B-4868-8CD7-61866573FAC0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4478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74ED7C-FB2B-4868-8CD7-61866573FAC0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334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Spring 2008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PgP MIS 362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7F54CE6-7B38-407E-BBB9-6A663F06D1A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767886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Spring 2008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PgP MIS 362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Intro-</a:t>
            </a:r>
            <a:fld id="{8272BD24-D911-4833-94B6-8E37D91213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791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Spring 2008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PgP MIS 362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Intro-</a:t>
            </a:r>
            <a:fld id="{BC433BE3-A7E4-419C-88EA-613B8598BA2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960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Fall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PgP MIS 362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Intro-</a:t>
            </a:r>
            <a:fld id="{B1BDF0FA-74A0-4764-913B-0B747682ED9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829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Spring 2008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PgP MIS 362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Intro-</a:t>
            </a:r>
            <a:fld id="{DA03CA2F-45E9-452E-9BAA-B7A73377253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0333482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Spring 2008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PgP MIS 362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Intro-</a:t>
            </a:r>
            <a:fld id="{CA0AFB99-6C24-4E5E-AE0F-15AFDA3CCA8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123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Spring 2008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PgP MIS 362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Intro-</a:t>
            </a:r>
            <a:fld id="{925784EC-7F94-42F3-9D5E-2F8786030D4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258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Spring 2008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PgP MIS 362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Intro-</a:t>
            </a:r>
            <a:fld id="{5BAA0A03-0333-4062-A144-15666016282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243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Spring 2008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PgP MIS 362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Intro-</a:t>
            </a:r>
            <a:fld id="{FAA934CE-45A1-46C1-AC7E-98FFE6DD1B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54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Spring 2008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PgP MIS 362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Intro-</a:t>
            </a:r>
            <a:fld id="{E02E9F96-664D-4C2E-BE32-38B7785EBB2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37327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Spring 2008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PgP MIS 362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Intro-</a:t>
            </a:r>
            <a:fld id="{6D6B3C17-DAC4-431B-8AFA-4860CD091E2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1794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PgP MIS 362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Intro-</a:t>
            </a:r>
            <a:fld id="{23CDDF37-82E3-430C-90D0-244237DE9D9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7013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hf hdr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2" pos="9216" userDrawn="1">
          <p15:clr>
            <a:srgbClr val="F26B43"/>
          </p15:clr>
        </p15:guide>
        <p15:guide id="13" pos="1248" userDrawn="1">
          <p15:clr>
            <a:srgbClr val="F26B43"/>
          </p15:clr>
        </p15:guide>
        <p15:guide id="14" pos="1152" userDrawn="1">
          <p15:clr>
            <a:srgbClr val="F26B43"/>
          </p15:clr>
        </p15:guide>
        <p15:guide id="15" orient="horz" pos="1368" userDrawn="1">
          <p15:clr>
            <a:srgbClr val="F26B43"/>
          </p15:clr>
        </p15:guide>
        <p15:guide id="16" orient="horz" pos="1440" userDrawn="1">
          <p15:clr>
            <a:srgbClr val="F26B43"/>
          </p15:clr>
        </p15:guide>
        <p15:guide id="17" orient="horz" pos="3696" userDrawn="1">
          <p15:clr>
            <a:srgbClr val="F26B43"/>
          </p15:clr>
        </p15:guide>
        <p15:guide id="18" orient="horz" pos="432" userDrawn="1">
          <p15:clr>
            <a:srgbClr val="F26B43"/>
          </p15:clr>
        </p15:guide>
        <p15:guide id="19" orient="horz" pos="1512" userDrawn="1">
          <p15:clr>
            <a:srgbClr val="F26B43"/>
          </p15:clr>
        </p15:guide>
        <p15:guide id="20" pos="6912" userDrawn="1">
          <p15:clr>
            <a:srgbClr val="F26B43"/>
          </p15:clr>
        </p15:guide>
        <p15:guide id="21" pos="936" userDrawn="1">
          <p15:clr>
            <a:srgbClr val="F26B43"/>
          </p15:clr>
        </p15:guide>
        <p15:guide id="22" pos="8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innstate.zoom.us/my/eProfesso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innstate.zoom.us/my/eprofessor" TargetMode="External"/><Relationship Id="rId5" Type="http://schemas.openxmlformats.org/officeDocument/2006/relationships/hyperlink" Target="https://winona.learn.minnstate.edu/" TargetMode="External"/><Relationship Id="rId4" Type="http://schemas.openxmlformats.org/officeDocument/2006/relationships/hyperlink" Target="https://eprofessor.azurewebsites.net/MIS362J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nona.edu/writingcenter/05/Guide/guide1.htm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rogit2.s3.amazonaws.com/en/2016-03-22-f3531/progit-en.1084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mazon.com/Phoenix-Project-DevOps-Helping-Business/dp/0988262509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ourse1.winona.edu/ppaulson/HelpFiles/ImportantLinks.ht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linkedin.com/learning" TargetMode="External"/><Relationship Id="rId4" Type="http://schemas.openxmlformats.org/officeDocument/2006/relationships/hyperlink" Target="http://www.winona.edu/library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MIS 362</a:t>
            </a:r>
            <a:br>
              <a:rPr lang="en-US" dirty="0"/>
            </a:br>
            <a:r>
              <a:rPr lang="en-US" dirty="0"/>
              <a:t>spring 2021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Management Information Systems</a:t>
            </a:r>
          </a:p>
          <a:p>
            <a:r>
              <a:rPr lang="en-US"/>
              <a:t>Professor Pat Paulson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</a:t>
            </a:r>
            <a:endParaRPr lang="en-US" dirty="0"/>
          </a:p>
        </p:txBody>
      </p:sp>
      <p:sp>
        <p:nvSpPr>
          <p:cNvPr id="112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Terminology- explain the terms</a:t>
            </a:r>
          </a:p>
          <a:p>
            <a:r>
              <a:rPr lang="en-US"/>
              <a:t>Skill- develop application proficiency</a:t>
            </a:r>
          </a:p>
          <a:p>
            <a:r>
              <a:rPr lang="en-US"/>
              <a:t>Systems-understand systems methodology</a:t>
            </a:r>
          </a:p>
          <a:p>
            <a:r>
              <a:rPr lang="en-US"/>
              <a:t>Team-become sensitive to behavioral issues</a:t>
            </a:r>
          </a:p>
          <a:p>
            <a:r>
              <a:rPr lang="en-US"/>
              <a:t>Global-develop an international perspective</a:t>
            </a:r>
          </a:p>
          <a:p>
            <a:r>
              <a:rPr lang="en-US"/>
              <a:t>Ethics-do the right thing</a:t>
            </a:r>
          </a:p>
          <a:p>
            <a:endParaRPr lang="en-US"/>
          </a:p>
          <a:p>
            <a:endParaRPr lang="en-US" dirty="0"/>
          </a:p>
        </p:txBody>
      </p:sp>
      <p:sp>
        <p:nvSpPr>
          <p:cNvPr id="1126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PgP MIS 362 </a:t>
            </a:r>
            <a:endParaRPr lang="en-US" dirty="0"/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Intro-</a:t>
            </a:r>
            <a:fld id="{869A4E35-606D-4A04-9122-B823413C731D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Material to be covered	</a:t>
            </a:r>
            <a:endParaRPr lang="en-US" dirty="0"/>
          </a:p>
        </p:txBody>
      </p:sp>
      <p:sp>
        <p:nvSpPr>
          <p:cNvPr id="184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Saylor Chapters 1 to 13</a:t>
            </a:r>
          </a:p>
          <a:p>
            <a:pPr lvl="1" eaLnBrk="1" hangingPunct="1"/>
            <a:r>
              <a:rPr lang="en-US" dirty="0"/>
              <a:t>Formative and Summative Assignments</a:t>
            </a:r>
          </a:p>
          <a:p>
            <a:pPr lvl="2"/>
            <a:r>
              <a:rPr lang="en-US" dirty="0"/>
              <a:t> typically due 7am Monday</a:t>
            </a:r>
          </a:p>
          <a:p>
            <a:r>
              <a:rPr lang="en-US" dirty="0"/>
              <a:t>Phoenix Project, entire book</a:t>
            </a:r>
          </a:p>
          <a:p>
            <a:r>
              <a:rPr lang="en-US" dirty="0"/>
              <a:t>ProGit, Chapters 1 to 3</a:t>
            </a:r>
          </a:p>
          <a:p>
            <a:r>
              <a:rPr lang="en-US" dirty="0"/>
              <a:t>LinkedIn Learning, specific playlist</a:t>
            </a:r>
          </a:p>
        </p:txBody>
      </p:sp>
      <p:sp>
        <p:nvSpPr>
          <p:cNvPr id="1843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PgP MIS 362 </a:t>
            </a:r>
            <a:endParaRPr lang="en-US" dirty="0"/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Intro-</a:t>
            </a:r>
            <a:fld id="{225A46E7-8E5A-4CED-98BE-625DF754FBA6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Assignments</a:t>
            </a:r>
            <a:endParaRPr lang="en-US" dirty="0"/>
          </a:p>
        </p:txBody>
      </p:sp>
      <p:sp>
        <p:nvSpPr>
          <p:cNvPr id="1946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/>
              <a:t>To focus on and hone required skills</a:t>
            </a:r>
          </a:p>
          <a:p>
            <a:r>
              <a:rPr lang="en-US" dirty="0"/>
              <a:t>Formative assignments</a:t>
            </a:r>
          </a:p>
          <a:p>
            <a:pPr lvl="1"/>
            <a:r>
              <a:rPr lang="en-US" dirty="0"/>
              <a:t>Introduce concepts</a:t>
            </a:r>
          </a:p>
          <a:p>
            <a:pPr lvl="1"/>
            <a:r>
              <a:rPr lang="en-US" dirty="0"/>
              <a:t>Done during class</a:t>
            </a:r>
          </a:p>
          <a:p>
            <a:pPr eaLnBrk="1" hangingPunct="1"/>
            <a:r>
              <a:rPr lang="en-US" dirty="0"/>
              <a:t>Summative Assignments</a:t>
            </a:r>
          </a:p>
          <a:p>
            <a:pPr lvl="1"/>
            <a:r>
              <a:rPr lang="en-US" dirty="0"/>
              <a:t>Reinforce concepts</a:t>
            </a:r>
          </a:p>
          <a:p>
            <a:pPr lvl="1"/>
            <a:r>
              <a:rPr lang="en-US" dirty="0"/>
              <a:t>Started during class</a:t>
            </a:r>
          </a:p>
          <a:p>
            <a:pPr eaLnBrk="1" hangingPunct="1"/>
            <a:r>
              <a:rPr lang="en-US" dirty="0"/>
              <a:t>Professor will put assignments on your website at start of each week</a:t>
            </a:r>
          </a:p>
          <a:p>
            <a:r>
              <a:rPr lang="en-US" dirty="0"/>
              <a:t>Assignments</a:t>
            </a:r>
          </a:p>
          <a:p>
            <a:pPr lvl="1"/>
            <a:r>
              <a:rPr lang="en-US" dirty="0"/>
              <a:t>Due 7am Monday-see D2L Calendar</a:t>
            </a:r>
          </a:p>
          <a:p>
            <a:pPr eaLnBrk="1" hangingPunct="1"/>
            <a:endParaRPr lang="en-US" dirty="0"/>
          </a:p>
        </p:txBody>
      </p:sp>
      <p:sp>
        <p:nvSpPr>
          <p:cNvPr id="1945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PgP MIS 362 </a:t>
            </a:r>
            <a:endParaRPr lang="en-US" dirty="0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Intro-</a:t>
            </a:r>
            <a:fld id="{1281E4ED-E25F-44B9-AB2B-E6C44737E38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221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1-Website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website to complete assignments</a:t>
            </a:r>
          </a:p>
          <a:p>
            <a:r>
              <a:rPr lang="en-US" dirty="0"/>
              <a:t>Assignments uploaded by professor </a:t>
            </a:r>
          </a:p>
        </p:txBody>
      </p:sp>
      <p:sp>
        <p:nvSpPr>
          <p:cNvPr id="2253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PgP MIS 362 </a:t>
            </a:r>
            <a:endParaRPr lang="en-US" dirty="0"/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Intro-</a:t>
            </a:r>
            <a:fld id="{BA4678E8-41F2-46D1-8C6A-10FEA5483E8D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Project 2-Knowledge Workers</a:t>
            </a:r>
            <a:endParaRPr lang="en-US" dirty="0"/>
          </a:p>
        </p:txBody>
      </p:sp>
      <p:sp>
        <p:nvSpPr>
          <p:cNvPr id="23558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Assist knowledge worker	</a:t>
            </a:r>
          </a:p>
          <a:p>
            <a:r>
              <a:rPr lang="en-US"/>
              <a:t>Emphasize use of software to solve business problems</a:t>
            </a:r>
          </a:p>
          <a:p>
            <a:r>
              <a:rPr lang="en-US"/>
              <a:t>Typically Excel, Access, Outlook, dual monitors or some technology issue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2355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PgP MIS 362 </a:t>
            </a:r>
            <a:endParaRPr lang="en-US" dirty="0"/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Intro-</a:t>
            </a:r>
            <a:fld id="{425D17B6-423C-439B-BF4D-25D874F74254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Project 3- Business Mentor</a:t>
            </a:r>
            <a:endParaRPr lang="en-US" dirty="0"/>
          </a:p>
        </p:txBody>
      </p:sp>
      <p:sp>
        <p:nvSpPr>
          <p:cNvPr id="245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Choose mentor</a:t>
            </a:r>
          </a:p>
          <a:p>
            <a:pPr eaLnBrk="1" hangingPunct="1"/>
            <a:r>
              <a:rPr lang="en-US"/>
              <a:t>Prepare questions</a:t>
            </a:r>
          </a:p>
          <a:p>
            <a:pPr eaLnBrk="1" hangingPunct="1"/>
            <a:r>
              <a:rPr lang="en-US"/>
              <a:t>Email mentor and professor</a:t>
            </a:r>
          </a:p>
          <a:p>
            <a:pPr eaLnBrk="1" hangingPunct="1"/>
            <a:r>
              <a:rPr lang="en-US"/>
              <a:t>Interview mentor</a:t>
            </a:r>
          </a:p>
          <a:p>
            <a:pPr eaLnBrk="1" hangingPunct="1"/>
            <a:r>
              <a:rPr lang="en-US"/>
              <a:t>Create reports</a:t>
            </a:r>
            <a:endParaRPr lang="en-US" dirty="0"/>
          </a:p>
        </p:txBody>
      </p:sp>
      <p:sp>
        <p:nvSpPr>
          <p:cNvPr id="2457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PgP MIS 362 </a:t>
            </a:r>
            <a:endParaRPr lang="en-US" dirty="0"/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Intro-</a:t>
            </a:r>
            <a:fld id="{76446E29-C53C-4C95-805A-FCAC631F92BC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Participation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Active engagement in problem solving</a:t>
            </a:r>
          </a:p>
          <a:p>
            <a:r>
              <a:rPr lang="en-US" dirty="0"/>
              <a:t>Usage of LinkedIn Learning collection</a:t>
            </a:r>
          </a:p>
          <a:p>
            <a:r>
              <a:rPr lang="en-US" dirty="0"/>
              <a:t>Use of D2L Discussion boards</a:t>
            </a:r>
          </a:p>
          <a:p>
            <a:endParaRPr lang="en-US" dirty="0"/>
          </a:p>
          <a:p>
            <a:pPr eaLnBrk="1" hangingPunct="1"/>
            <a:r>
              <a:rPr lang="en-US" dirty="0"/>
              <a:t>Counts towards grade</a:t>
            </a:r>
          </a:p>
          <a:p>
            <a:pPr lvl="1"/>
            <a:endParaRPr lang="en-US" dirty="0"/>
          </a:p>
        </p:txBody>
      </p:sp>
      <p:sp>
        <p:nvSpPr>
          <p:cNvPr id="21506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PgP MIS 362 </a:t>
            </a:r>
            <a:endParaRPr lang="en-US" dirty="0"/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Intro-</a:t>
            </a:r>
            <a:fld id="{6369D4FD-272C-4805-9788-3FC246BE8647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Midterm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test Management Information System knowledge</a:t>
            </a:r>
          </a:p>
          <a:p>
            <a:pPr eaLnBrk="1" hangingPunct="1"/>
            <a:r>
              <a:rPr lang="en-US" dirty="0"/>
              <a:t>Hands on problems using Excel</a:t>
            </a:r>
          </a:p>
          <a:p>
            <a:pPr eaLnBrk="1" hangingPunct="1"/>
            <a:r>
              <a:rPr lang="en-US" dirty="0"/>
              <a:t>Questions on Phoenix Project</a:t>
            </a:r>
          </a:p>
        </p:txBody>
      </p:sp>
      <p:sp>
        <p:nvSpPr>
          <p:cNvPr id="26626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PgP MIS 362 </a:t>
            </a:r>
            <a:endParaRPr lang="en-US" dirty="0"/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Intro-</a:t>
            </a:r>
            <a:fld id="{39DC3D01-156B-484B-8F1C-7638B289B128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Final</a:t>
            </a:r>
            <a:endParaRPr lang="en-US" dirty="0"/>
          </a:p>
        </p:txBody>
      </p:sp>
      <p:sp>
        <p:nvSpPr>
          <p:cNvPr id="266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Cumulative, test Management Information System knowledge</a:t>
            </a:r>
          </a:p>
          <a:p>
            <a:pPr eaLnBrk="1" hangingPunct="1"/>
            <a:r>
              <a:rPr lang="en-US" dirty="0"/>
              <a:t>Hands on problem using Excel</a:t>
            </a:r>
          </a:p>
          <a:p>
            <a:pPr eaLnBrk="1" hangingPunct="1"/>
            <a:r>
              <a:rPr lang="en-US" dirty="0"/>
              <a:t>Questions on the technology used</a:t>
            </a:r>
          </a:p>
          <a:p>
            <a:pPr eaLnBrk="1" hangingPunct="1"/>
            <a:r>
              <a:rPr lang="en-US" dirty="0"/>
              <a:t>Questions on IS, IT, Git, GitHub, Phoenix Project</a:t>
            </a:r>
          </a:p>
        </p:txBody>
      </p:sp>
      <p:sp>
        <p:nvSpPr>
          <p:cNvPr id="26626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PgP MIS 362 </a:t>
            </a:r>
            <a:endParaRPr lang="en-US" dirty="0"/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Intro-</a:t>
            </a:r>
            <a:fld id="{39DC3D01-156B-484B-8F1C-7638B289B128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8568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Policy on Collaboration</a:t>
            </a:r>
            <a:endParaRPr lang="en-US" dirty="0"/>
          </a:p>
        </p:txBody>
      </p:sp>
      <p:sp>
        <p:nvSpPr>
          <p:cNvPr id="276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You are permitted to work together on  Assignments, Projects.  However…</a:t>
            </a:r>
          </a:p>
          <a:p>
            <a:pPr eaLnBrk="1" hangingPunct="1"/>
            <a:r>
              <a:rPr lang="en-US" dirty="0"/>
              <a:t>During exams you are on your own, including doing hands-on problems in Excel. Therefore…</a:t>
            </a:r>
          </a:p>
          <a:p>
            <a:pPr eaLnBrk="1" hangingPunct="1"/>
            <a:r>
              <a:rPr lang="en-US" dirty="0"/>
              <a:t>It behooves you to do the work!</a:t>
            </a:r>
          </a:p>
        </p:txBody>
      </p:sp>
      <p:sp>
        <p:nvSpPr>
          <p:cNvPr id="27650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PgP MIS 362 </a:t>
            </a:r>
            <a:endParaRPr lang="en-US" dirty="0"/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Intro-</a:t>
            </a:r>
            <a:fld id="{50B8D863-B829-4A9C-87CF-A4000A75A7D8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Overview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Office:  </a:t>
            </a:r>
            <a:r>
              <a:rPr lang="en-US" dirty="0" err="1"/>
              <a:t>Somsen</a:t>
            </a:r>
            <a:r>
              <a:rPr lang="en-US" dirty="0"/>
              <a:t> 303</a:t>
            </a:r>
          </a:p>
          <a:p>
            <a:r>
              <a:rPr lang="en-US" dirty="0"/>
              <a:t>Physical classroom-optional: </a:t>
            </a:r>
            <a:r>
              <a:rPr lang="en-US" dirty="0" err="1"/>
              <a:t>Somsen</a:t>
            </a:r>
            <a:r>
              <a:rPr lang="en-US" dirty="0"/>
              <a:t> 301</a:t>
            </a:r>
          </a:p>
          <a:p>
            <a:r>
              <a:rPr lang="en-US" dirty="0"/>
              <a:t>Virtual classroom: </a:t>
            </a:r>
            <a:r>
              <a:rPr lang="en-US" dirty="0">
                <a:hlinkClick r:id="rId3"/>
              </a:rPr>
              <a:t>https://minnstate.zoom.us/my/eProfessor</a:t>
            </a:r>
            <a:r>
              <a:rPr lang="en-US" dirty="0"/>
              <a:t> </a:t>
            </a:r>
          </a:p>
          <a:p>
            <a:r>
              <a:rPr lang="en-US" dirty="0"/>
              <a:t>Course Website: </a:t>
            </a:r>
            <a:r>
              <a:rPr lang="en-US" dirty="0">
                <a:hlinkClick r:id="rId4"/>
              </a:rPr>
              <a:t>https://eprofessor.azurewebsites.net/MIS362J</a:t>
            </a:r>
            <a:r>
              <a:rPr lang="en-US" dirty="0"/>
              <a:t> </a:t>
            </a:r>
          </a:p>
          <a:p>
            <a:pPr lvl="1"/>
            <a:r>
              <a:rPr lang="en-US" i="0" dirty="0"/>
              <a:t>Exams, grading in D2L:  </a:t>
            </a:r>
            <a:r>
              <a:rPr lang="en-US" i="0" dirty="0">
                <a:hlinkClick r:id="rId5"/>
              </a:rPr>
              <a:t>https://winona.learn.minnstate.edu/</a:t>
            </a:r>
            <a:endParaRPr lang="en-US" i="0" dirty="0"/>
          </a:p>
          <a:p>
            <a:r>
              <a:rPr lang="en-US" dirty="0"/>
              <a:t>Office hours: on website</a:t>
            </a:r>
          </a:p>
          <a:p>
            <a:r>
              <a:rPr lang="en-US" dirty="0"/>
              <a:t>Virtual office:  </a:t>
            </a:r>
            <a:r>
              <a:rPr lang="en-US" dirty="0">
                <a:hlinkClick r:id="rId6"/>
              </a:rPr>
              <a:t>https://minnstate.zoom.us/my/eprofessor</a:t>
            </a:r>
            <a:r>
              <a:rPr lang="en-US" dirty="0"/>
              <a:t> </a:t>
            </a:r>
          </a:p>
        </p:txBody>
      </p:sp>
      <p:sp>
        <p:nvSpPr>
          <p:cNvPr id="409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PgP MIS 362 </a:t>
            </a:r>
            <a:endParaRPr lang="en-US" dirty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Intro-</a:t>
            </a:r>
            <a:fld id="{435E3D9B-8022-4F9F-8A1F-561C20C1706A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Grade Weight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60% Assignments, Formative and Summative, LinkedIn courses</a:t>
            </a:r>
          </a:p>
          <a:p>
            <a:r>
              <a:rPr lang="en-US" dirty="0"/>
              <a:t>5% LinkedIn Learning</a:t>
            </a:r>
          </a:p>
          <a:p>
            <a:r>
              <a:rPr lang="en-US" dirty="0"/>
              <a:t>5% Project 2</a:t>
            </a:r>
          </a:p>
          <a:p>
            <a:r>
              <a:rPr lang="en-US" dirty="0"/>
              <a:t>5% Project 3</a:t>
            </a:r>
          </a:p>
          <a:p>
            <a:r>
              <a:rPr lang="en-US" dirty="0"/>
              <a:t>5% Phoenix Project</a:t>
            </a:r>
          </a:p>
          <a:p>
            <a:r>
              <a:rPr lang="en-US" dirty="0"/>
              <a:t>10% Midterm</a:t>
            </a:r>
          </a:p>
          <a:p>
            <a:r>
              <a:rPr lang="en-US" dirty="0"/>
              <a:t>10% Final</a:t>
            </a:r>
          </a:p>
        </p:txBody>
      </p:sp>
      <p:sp>
        <p:nvSpPr>
          <p:cNvPr id="2969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PgP MIS 362 </a:t>
            </a:r>
            <a:endParaRPr lang="en-US" dirty="0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Intro-</a:t>
            </a:r>
            <a:fld id="{CBDAA696-72D3-46F0-AF4D-58F075E92DC0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Final Grade</a:t>
            </a:r>
            <a:endParaRPr lang="en-US" dirty="0"/>
          </a:p>
        </p:txBody>
      </p:sp>
      <p:sp>
        <p:nvSpPr>
          <p:cNvPr id="307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Based on 100 total points</a:t>
            </a:r>
          </a:p>
          <a:p>
            <a:pPr eaLnBrk="1" hangingPunct="1"/>
            <a:r>
              <a:rPr lang="en-US"/>
              <a:t>A   90% or greater</a:t>
            </a:r>
          </a:p>
          <a:p>
            <a:pPr eaLnBrk="1" hangingPunct="1"/>
            <a:r>
              <a:rPr lang="en-US"/>
              <a:t>B   80 to 89%</a:t>
            </a:r>
          </a:p>
          <a:p>
            <a:pPr eaLnBrk="1" hangingPunct="1"/>
            <a:r>
              <a:rPr lang="en-US"/>
              <a:t>C   70 to 79%</a:t>
            </a:r>
          </a:p>
          <a:p>
            <a:pPr eaLnBrk="1" hangingPunct="1"/>
            <a:r>
              <a:rPr lang="en-US"/>
              <a:t>D   60 to 69%</a:t>
            </a:r>
          </a:p>
          <a:p>
            <a:pPr eaLnBrk="1" hangingPunct="1"/>
            <a:r>
              <a:rPr lang="en-US"/>
              <a:t>F   less than 59%</a:t>
            </a:r>
            <a:endParaRPr lang="en-US" dirty="0"/>
          </a:p>
        </p:txBody>
      </p:sp>
      <p:sp>
        <p:nvSpPr>
          <p:cNvPr id="307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PgP MIS 362 </a:t>
            </a:r>
            <a:endParaRPr lang="en-US" dirty="0"/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Intro-</a:t>
            </a:r>
            <a:fld id="{6F1DAEC8-F685-4110-B829-3C44F9EB0181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Grading</a:t>
            </a:r>
          </a:p>
        </p:txBody>
      </p:sp>
      <p:sp>
        <p:nvSpPr>
          <p:cNvPr id="31750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Late Assignments are penalized!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One chance at end of semester for re-grade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But if you need more time to complete course, let me know by 12/14, then </a:t>
            </a:r>
            <a:r>
              <a:rPr lang="en-US" sz="2800"/>
              <a:t>no penalty.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Poor spelling/grammar will be penalized!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Up to 10% of item grade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Make use of the </a:t>
            </a:r>
            <a:r>
              <a:rPr lang="en-US" sz="2400" dirty="0">
                <a:hlinkClick r:id="rId2"/>
              </a:rPr>
              <a:t>Writing Center</a:t>
            </a:r>
            <a:endParaRPr lang="en-US" sz="2400" dirty="0"/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No extra credit, no make-up exams!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Professor Paulson does not give out grades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Students earn grades!</a:t>
            </a:r>
          </a:p>
        </p:txBody>
      </p:sp>
      <p:sp>
        <p:nvSpPr>
          <p:cNvPr id="31746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PgP MIS 362 </a:t>
            </a:r>
            <a:endParaRPr lang="en-US" dirty="0"/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Intro-</a:t>
            </a:r>
            <a:fld id="{4BE60C56-926D-49B3-9C47-9D445E9E6B0C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After This Course?</a:t>
            </a: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Enjoy learning new software applications and problem solving? Consider MIS major or minor</a:t>
            </a:r>
          </a:p>
          <a:p>
            <a:pPr eaLnBrk="1" hangingPunct="1"/>
            <a:r>
              <a:rPr lang="en-US" dirty="0"/>
              <a:t>Consider joining MISA, the MIS student organization-major not required</a:t>
            </a:r>
          </a:p>
          <a:p>
            <a:pPr eaLnBrk="1" hangingPunct="1"/>
            <a:r>
              <a:rPr lang="en-US" dirty="0"/>
              <a:t>Have questions about advising, scholarships, internships, careers, graduate school…</a:t>
            </a:r>
          </a:p>
          <a:p>
            <a:pPr eaLnBrk="1" hangingPunct="1"/>
            <a:r>
              <a:rPr lang="en-US" dirty="0"/>
              <a:t>Contact me at your convenience</a:t>
            </a:r>
          </a:p>
          <a:p>
            <a:pPr eaLnBrk="1" hangingPunct="1"/>
            <a:endParaRPr lang="en-US" dirty="0"/>
          </a:p>
        </p:txBody>
      </p:sp>
      <p:sp>
        <p:nvSpPr>
          <p:cNvPr id="35844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2">
                    <a:shade val="90000"/>
                  </a:schemeClr>
                </a:solidFill>
              </a:rPr>
              <a:t>PgP MIS 362</a:t>
            </a:r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191314-CF1E-4D17-878A-10130FD906A4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Course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Digital Technology is rapidly changing the concept and execution of work</a:t>
            </a:r>
          </a:p>
          <a:p>
            <a:r>
              <a:rPr lang="en-US"/>
              <a:t>Evolving Digital Systems are best understood by considering the biological concept of layered complexity</a:t>
            </a:r>
          </a:p>
          <a:p>
            <a:r>
              <a:rPr lang="en-US"/>
              <a:t>This course will assist students to learn where these changes are leading businesses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PgP MIS 362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Intro-</a:t>
            </a:r>
            <a:fld id="{B1BDF0FA-74A0-4764-913B-0B747682ED9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031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Materials-Books</a:t>
            </a:r>
            <a:endParaRPr lang="en-US" dirty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Required</a:t>
            </a:r>
          </a:p>
          <a:p>
            <a:pPr lvl="1"/>
            <a:r>
              <a:rPr lang="en-US" dirty="0"/>
              <a:t>Information Systems for Business and Beyond, 2014, Saylor</a:t>
            </a:r>
          </a:p>
          <a:p>
            <a:pPr lvl="2"/>
            <a:r>
              <a:rPr lang="en-US" dirty="0"/>
              <a:t>No charge</a:t>
            </a:r>
          </a:p>
          <a:p>
            <a:pPr lvl="1"/>
            <a:r>
              <a:rPr lang="en-US" dirty="0" err="1"/>
              <a:t>ProGit</a:t>
            </a:r>
            <a:endParaRPr lang="en-US" dirty="0"/>
          </a:p>
          <a:p>
            <a:pPr lvl="2"/>
            <a:r>
              <a:rPr lang="en-US" dirty="0"/>
              <a:t>No charge</a:t>
            </a:r>
          </a:p>
          <a:p>
            <a:pPr lvl="2"/>
            <a:r>
              <a:rPr lang="en-US" sz="1300" dirty="0">
                <a:hlinkClick r:id="rId3"/>
              </a:rPr>
              <a:t>https://progit2.s3.amazonaws.com/en/2016-03-22-f3531/progit-en.1084.pdf</a:t>
            </a:r>
            <a:r>
              <a:rPr lang="en-US" sz="1300" dirty="0"/>
              <a:t> </a:t>
            </a:r>
          </a:p>
          <a:p>
            <a:pPr lvl="1"/>
            <a:r>
              <a:rPr lang="en-US" dirty="0"/>
              <a:t>The Phoenix Project</a:t>
            </a:r>
          </a:p>
          <a:p>
            <a:pPr lvl="2"/>
            <a:r>
              <a:rPr lang="en-US" dirty="0"/>
              <a:t>Paperback or Kindle version (about $8)</a:t>
            </a:r>
          </a:p>
          <a:p>
            <a:pPr lvl="2"/>
            <a:r>
              <a:rPr lang="en-US" sz="1200" dirty="0">
                <a:hlinkClick r:id="rId4"/>
              </a:rPr>
              <a:t>https://www.amazon.com/Phoenix-Project-DevOps-Helping-Business/dp/0988262509</a:t>
            </a:r>
            <a:endParaRPr lang="en-US" sz="1200" dirty="0"/>
          </a:p>
        </p:txBody>
      </p:sp>
      <p:sp>
        <p:nvSpPr>
          <p:cNvPr id="174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PgP MIS 362 </a:t>
            </a:r>
            <a:endParaRPr lang="en-US" dirty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Intro-</a:t>
            </a:r>
            <a:fld id="{4A20D5FA-A9B6-43AD-8AE0-6D47AC7B2FFD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Materials</a:t>
            </a:r>
            <a:endParaRPr lang="en-US" dirty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Read </a:t>
            </a:r>
            <a:r>
              <a:rPr lang="en-US" dirty="0">
                <a:hlinkClick r:id="rId3"/>
              </a:rPr>
              <a:t>Trade Magazines </a:t>
            </a:r>
            <a:r>
              <a:rPr lang="en-US" dirty="0"/>
              <a:t>to keep current</a:t>
            </a:r>
          </a:p>
          <a:p>
            <a:r>
              <a:rPr lang="en-US" dirty="0"/>
              <a:t>Use the Internet for research</a:t>
            </a:r>
          </a:p>
          <a:p>
            <a:pPr lvl="1"/>
            <a:r>
              <a:rPr lang="en-US" dirty="0"/>
              <a:t>Wikipedia</a:t>
            </a:r>
          </a:p>
          <a:p>
            <a:pPr lvl="1"/>
            <a:r>
              <a:rPr lang="en-US" dirty="0">
                <a:hlinkClick r:id="rId4"/>
              </a:rPr>
              <a:t>WSU Library</a:t>
            </a:r>
            <a:endParaRPr lang="en-US" dirty="0"/>
          </a:p>
          <a:p>
            <a:r>
              <a:rPr lang="en-US" dirty="0">
                <a:hlinkClick r:id="rId5"/>
              </a:rPr>
              <a:t>LinkedIn Learning</a:t>
            </a:r>
            <a:r>
              <a:rPr lang="en-US" dirty="0"/>
              <a:t> </a:t>
            </a:r>
          </a:p>
        </p:txBody>
      </p:sp>
      <p:sp>
        <p:nvSpPr>
          <p:cNvPr id="174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PgP MIS 362 </a:t>
            </a:r>
            <a:endParaRPr lang="en-US" dirty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Intro-</a:t>
            </a:r>
            <a:fld id="{4A20D5FA-A9B6-43AD-8AE0-6D47AC7B2FF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251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My Background</a:t>
            </a:r>
            <a:endParaRPr lang="en-US" dirty="0"/>
          </a:p>
        </p:txBody>
      </p:sp>
      <p:sp>
        <p:nvSpPr>
          <p:cNvPr id="615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Mechanical Engineer</a:t>
            </a:r>
          </a:p>
          <a:p>
            <a:r>
              <a:rPr lang="en-US"/>
              <a:t>Patent Attorney</a:t>
            </a:r>
          </a:p>
          <a:p>
            <a:r>
              <a:rPr lang="en-US"/>
              <a:t>Manufacturing Manager</a:t>
            </a:r>
          </a:p>
          <a:p>
            <a:r>
              <a:rPr lang="en-US"/>
              <a:t>Attorney</a:t>
            </a:r>
          </a:p>
          <a:p>
            <a:r>
              <a:rPr lang="en-US"/>
              <a:t>Business Systems Consultant</a:t>
            </a:r>
          </a:p>
          <a:p>
            <a:r>
              <a:rPr lang="en-US"/>
              <a:t>Professor</a:t>
            </a:r>
          </a:p>
          <a:p>
            <a:r>
              <a:rPr lang="en-US"/>
              <a:t>Business Systems Developer</a:t>
            </a:r>
            <a:endParaRPr lang="en-US" dirty="0"/>
          </a:p>
        </p:txBody>
      </p:sp>
      <p:sp>
        <p:nvSpPr>
          <p:cNvPr id="614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PgP MIS 362 </a:t>
            </a:r>
            <a:endParaRPr lang="en-US" dirty="0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Intro-</a:t>
            </a:r>
            <a:fld id="{4B94EB8B-9507-43F9-96F8-A27092583DD0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 Materials</a:t>
            </a:r>
            <a:endParaRPr lang="en-US" dirty="0"/>
          </a:p>
        </p:txBody>
      </p:sp>
      <p:sp>
        <p:nvSpPr>
          <p:cNvPr id="5126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eProfessor</a:t>
            </a:r>
            <a:r>
              <a:rPr lang="en-US" dirty="0"/>
              <a:t> Website-Syllabus, Assignments, Projects, Class Recordings</a:t>
            </a:r>
          </a:p>
          <a:p>
            <a:r>
              <a:rPr lang="en-US" dirty="0"/>
              <a:t>D2L-Grading, Discussions, Final</a:t>
            </a:r>
          </a:p>
          <a:p>
            <a:r>
              <a:rPr lang="en-US" dirty="0"/>
              <a:t>eBook- Reading Material</a:t>
            </a:r>
          </a:p>
          <a:p>
            <a:r>
              <a:rPr lang="en-US" dirty="0"/>
              <a:t>Zoom-web conferencing, class recordings</a:t>
            </a:r>
          </a:p>
          <a:p>
            <a:r>
              <a:rPr lang="en-US" dirty="0"/>
              <a:t>LinkedIn Learning</a:t>
            </a:r>
          </a:p>
          <a:p>
            <a:endParaRPr lang="en-US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PgP MIS 362 </a:t>
            </a:r>
            <a:endParaRPr lang="en-US" dirty="0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Intro-</a:t>
            </a:r>
            <a:fld id="{7776009A-494F-4BD8-B456-082DE6211B96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Course Description-Catalog</a:t>
            </a:r>
            <a:endParaRPr lang="en-US" dirty="0"/>
          </a:p>
        </p:txBody>
      </p:sp>
      <p:sp>
        <p:nvSpPr>
          <p:cNvPr id="717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An introduction to the basic concepts of Management Information System design, implementation and control.  Application of computer-based MIS and decision models to business and management situations and problems.</a:t>
            </a:r>
            <a:endParaRPr lang="en-US" dirty="0"/>
          </a:p>
        </p:txBody>
      </p:sp>
      <p:sp>
        <p:nvSpPr>
          <p:cNvPr id="7170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PgP MIS 362 </a:t>
            </a:r>
            <a:endParaRPr lang="en-US" dirty="0"/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Intro-</a:t>
            </a:r>
            <a:fld id="{44F8CEE6-F4D4-4EDD-8571-22779EC2FD2A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Course Description</a:t>
            </a:r>
            <a:endParaRPr lang="en-US" dirty="0"/>
          </a:p>
        </p:txBody>
      </p:sp>
      <p:sp>
        <p:nvSpPr>
          <p:cNvPr id="8198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Investigate MIS fundamentals</a:t>
            </a:r>
          </a:p>
          <a:p>
            <a:r>
              <a:rPr lang="en-US" dirty="0"/>
              <a:t>Begin from organizations Information Systems needs</a:t>
            </a:r>
          </a:p>
          <a:p>
            <a:r>
              <a:rPr lang="en-US" dirty="0"/>
              <a:t>Continue through basic elements</a:t>
            </a:r>
          </a:p>
          <a:p>
            <a:r>
              <a:rPr lang="en-US" dirty="0"/>
              <a:t>Apply concepts to business data processing, office automation, information reporting, and decision making</a:t>
            </a:r>
          </a:p>
          <a:p>
            <a:r>
              <a:rPr lang="en-US" dirty="0"/>
              <a:t>Hands-on application of software and course concepts</a:t>
            </a:r>
          </a:p>
          <a:p>
            <a:endParaRPr lang="en-US" dirty="0"/>
          </a:p>
        </p:txBody>
      </p:sp>
      <p:sp>
        <p:nvSpPr>
          <p:cNvPr id="81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PgP MIS 362 </a:t>
            </a:r>
            <a:endParaRPr lang="en-US" dirty="0"/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Intro-</a:t>
            </a:r>
            <a:fld id="{7FFED07C-18FF-43E5-9754-4192685F3C85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MIS 362&amp;#x0D;&amp;#x0A;SPRING 2010&amp;quot;&quot;/&gt;&lt;property id=&quot;20307&quot; value=&quot;272&quot;/&gt;&lt;/object&gt;&lt;object type=&quot;3&quot; unique_id=&quot;10005&quot;&gt;&lt;property id=&quot;20148&quot; value=&quot;5&quot;/&gt;&lt;property id=&quot;20300&quot; value=&quot;Slide 2 - &amp;quot;Class Overview&amp;quot;&quot;/&gt;&lt;property id=&quot;20307&quot; value=&quot;256&quot;/&gt;&lt;/object&gt;&lt;object type=&quot;3&quot; unique_id=&quot;10006&quot;&gt;&lt;property id=&quot;20148&quot; value=&quot;5&quot;/&gt;&lt;property id=&quot;20300&quot; value=&quot;Slide 3 - &amp;quot;Course1 Web Site&amp;quot;&quot;/&gt;&lt;property id=&quot;20307&quot; value=&quot;293&quot;/&gt;&lt;/object&gt;&lt;object type=&quot;3&quot; unique_id=&quot;10007&quot;&gt;&lt;property id=&quot;20148&quot; value=&quot;5&quot;/&gt;&lt;property id=&quot;20300&quot; value=&quot;Slide 4 - &amp;quot;My Background&amp;quot;&quot;/&gt;&lt;property id=&quot;20307&quot; value=&quot;276&quot;/&gt;&lt;/object&gt;&lt;object type=&quot;3&quot; unique_id=&quot;10008&quot;&gt;&lt;property id=&quot;20148&quot; value=&quot;5&quot;/&gt;&lt;property id=&quot;20300&quot; value=&quot;Slide 5 - &amp;quot;Course Description-Catalog&amp;quot;&quot;/&gt;&lt;property id=&quot;20307&quot; value=&quot;257&quot;/&gt;&lt;/object&gt;&lt;object type=&quot;3&quot; unique_id=&quot;10009&quot;&gt;&lt;property id=&quot;20148&quot; value=&quot;5&quot;/&gt;&lt;property id=&quot;20300&quot; value=&quot;Slide 6 - &amp;quot;Course Description-1&amp;quot;&quot;/&gt;&lt;property id=&quot;20307&quot; value=&quot;271&quot;/&gt;&lt;/object&gt;&lt;object type=&quot;3&quot; unique_id=&quot;10010&quot;&gt;&lt;property id=&quot;20148&quot; value=&quot;5&quot;/&gt;&lt;property id=&quot;20300&quot; value=&quot;Slide 7 - &amp;quot;Course Description-2&amp;quot;&quot;/&gt;&lt;property id=&quot;20307&quot; value=&quot;277&quot;/&gt;&lt;/object&gt;&lt;object type=&quot;3&quot; unique_id=&quot;10011&quot;&gt;&lt;property id=&quot;20148&quot; value=&quot;5&quot;/&gt;&lt;property id=&quot;20300&quot; value=&quot;Slide 8 - &amp;quot;Course Description-3&amp;quot;&quot;/&gt;&lt;property id=&quot;20307&quot; value=&quot;278&quot;/&gt;&lt;/object&gt;&lt;object type=&quot;3&quot; unique_id=&quot;10012&quot;&gt;&lt;property id=&quot;20148&quot; value=&quot;5&quot;/&gt;&lt;property id=&quot;20300&quot; value=&quot;Slide 9 - &amp;quot;Objective-1&amp;quot;&quot;/&gt;&lt;property id=&quot;20307&quot; value=&quot;258&quot;/&gt;&lt;/object&gt;&lt;object type=&quot;3&quot; unique_id=&quot;10013&quot;&gt;&lt;property id=&quot;20148&quot; value=&quot;5&quot;/&gt;&lt;property id=&quot;20300&quot; value=&quot;Slide 10 - &amp;quot;Objective-2&amp;quot;&quot;/&gt;&lt;property id=&quot;20307&quot; value=&quot;279&quot;/&gt;&lt;/object&gt;&lt;object type=&quot;3&quot; unique_id=&quot;10014&quot;&gt;&lt;property id=&quot;20148&quot; value=&quot;5&quot;/&gt;&lt;property id=&quot;20300&quot; value=&quot;Slide 11 - &amp;quot;Objective-3&amp;quot;&quot;/&gt;&lt;property id=&quot;20307&quot; value=&quot;280&quot;/&gt;&lt;/object&gt;&lt;object type=&quot;3&quot; unique_id=&quot;10015&quot;&gt;&lt;property id=&quot;20148&quot; value=&quot;5&quot;/&gt;&lt;property id=&quot;20300&quot; value=&quot;Slide 12 - &amp;quot;Objective-4&amp;quot;&quot;/&gt;&lt;property id=&quot;20307&quot; value=&quot;282&quot;/&gt;&lt;/object&gt;&lt;object type=&quot;3&quot; unique_id=&quot;10016&quot;&gt;&lt;property id=&quot;20148&quot; value=&quot;5&quot;/&gt;&lt;property id=&quot;20300&quot; value=&quot;Slide 13 - &amp;quot;Objective-5&amp;quot;&quot;/&gt;&lt;property id=&quot;20307&quot; value=&quot;283&quot;/&gt;&lt;/object&gt;&lt;object type=&quot;3&quot; unique_id=&quot;10017&quot;&gt;&lt;property id=&quot;20148&quot; value=&quot;5&quot;/&gt;&lt;property id=&quot;20300&quot; value=&quot;Slide 14 - &amp;quot;Objective-6&amp;quot;&quot;/&gt;&lt;property id=&quot;20307&quot; value=&quot;284&quot;/&gt;&lt;/object&gt;&lt;object type=&quot;3&quot; unique_id=&quot;10018&quot;&gt;&lt;property id=&quot;20148&quot; value=&quot;5&quot;/&gt;&lt;property id=&quot;20300&quot; value=&quot;Slide 15 - &amp;quot;Materials&amp;quot;&quot;/&gt;&lt;property id=&quot;20307&quot; value=&quot;262&quot;/&gt;&lt;/object&gt;&lt;object type=&quot;3&quot; unique_id=&quot;10019&quot;&gt;&lt;property id=&quot;20148&quot; value=&quot;5&quot;/&gt;&lt;property id=&quot;20300&quot; value=&quot;Slide 16 - &amp;quot;Material to be covered&amp;amp;#x09;&amp;quot;&quot;/&gt;&lt;property id=&quot;20307&quot; value=&quot;270&quot;/&gt;&lt;/object&gt;&lt;object type=&quot;3&quot; unique_id=&quot;10020&quot;&gt;&lt;property id=&quot;20148&quot; value=&quot;5&quot;/&gt;&lt;property id=&quot;20300&quot; value=&quot;Slide 17 - &amp;quot;Homework&amp;quot;&quot;/&gt;&lt;property id=&quot;20307&quot; value=&quot;266&quot;/&gt;&lt;/object&gt;&lt;object type=&quot;3&quot; unique_id=&quot;10021&quot;&gt;&lt;property id=&quot;20148&quot; value=&quot;5&quot;/&gt;&lt;property id=&quot;20300&quot; value=&quot;Slide 18 - &amp;quot;ICE-In Class Exercises&amp;quot;&quot;/&gt;&lt;property id=&quot;20307&quot; value=&quot;300&quot;/&gt;&lt;/object&gt;&lt;object type=&quot;3&quot; unique_id=&quot;10022&quot;&gt;&lt;property id=&quot;20148&quot; value=&quot;5&quot;/&gt;&lt;property id=&quot;20300&quot; value=&quot;Slide 19 - &amp;quot;Project 1-Web Site&amp;quot;&quot;/&gt;&lt;property id=&quot;20307&quot; value=&quot;287&quot;/&gt;&lt;/object&gt;&lt;object type=&quot;3&quot; unique_id=&quot;10023&quot;&gt;&lt;property id=&quot;20148&quot; value=&quot;5&quot;/&gt;&lt;property id=&quot;20300&quot; value=&quot;Slide 20 - &amp;quot;Project 2-Knowledge Workers&amp;quot;&quot;/&gt;&lt;property id=&quot;20307&quot; value=&quot;301&quot;/&gt;&lt;/object&gt;&lt;object type=&quot;3&quot; unique_id=&quot;10024&quot;&gt;&lt;property id=&quot;20148&quot; value=&quot;5&quot;/&gt;&lt;property id=&quot;20300&quot; value=&quot;Slide 21 - &amp;quot;Project 3- Business Mentor&amp;quot;&quot;/&gt;&lt;property id=&quot;20307&quot; value=&quot;297&quot;/&gt;&lt;/object&gt;&lt;object type=&quot;3&quot; unique_id=&quot;10025&quot;&gt;&lt;property id=&quot;20148&quot; value=&quot;5&quot;/&gt;&lt;property id=&quot;20300&quot; value=&quot;Slide 24 - &amp;quot;Attendance and Participation&amp;quot;&quot;/&gt;&lt;property id=&quot;20307&quot; value=&quot;263&quot;/&gt;&lt;/object&gt;&lt;object type=&quot;3&quot; unique_id=&quot;10027&quot;&gt;&lt;property id=&quot;20148&quot; value=&quot;5&quot;/&gt;&lt;property id=&quot;20300&quot; value=&quot;Slide 26 - &amp;quot;Final&amp;quot;&quot;/&gt;&lt;property id=&quot;20307&quot; value=&quot;269&quot;/&gt;&lt;/object&gt;&lt;object type=&quot;3&quot; unique_id=&quot;10028&quot;&gt;&lt;property id=&quot;20148&quot; value=&quot;5&quot;/&gt;&lt;property id=&quot;20300&quot; value=&quot;Slide 27 - &amp;quot;Policy on Collaboration&amp;quot;&quot;/&gt;&lt;property id=&quot;20307&quot; value=&quot;296&quot;/&gt;&lt;/object&gt;&lt;object type=&quot;3&quot; unique_id=&quot;10030&quot;&gt;&lt;property id=&quot;20148&quot; value=&quot;5&quot;/&gt;&lt;property id=&quot;20300&quot; value=&quot;Slide 28 - &amp;quot;Grade Weighting&amp;quot;&quot;/&gt;&lt;property id=&quot;20307&quot; value=&quot;292&quot;/&gt;&lt;/object&gt;&lt;object type=&quot;3&quot; unique_id=&quot;10031&quot;&gt;&lt;property id=&quot;20148&quot; value=&quot;5&quot;/&gt;&lt;property id=&quot;20300&quot; value=&quot;Slide 29 - &amp;quot;Final Grade&amp;quot;&quot;/&gt;&lt;property id=&quot;20307&quot; value=&quot;265&quot;/&gt;&lt;/object&gt;&lt;object type=&quot;3&quot; unique_id=&quot;10032&quot;&gt;&lt;property id=&quot;20148&quot; value=&quot;5&quot;/&gt;&lt;property id=&quot;20300&quot; value=&quot;Slide 30 - &amp;quot;Grading&amp;quot;&quot;/&gt;&lt;property id=&quot;20307&quot; value=&quot;295&quot;/&gt;&lt;/object&gt;&lt;object type=&quot;3&quot; unique_id=&quot;10730&quot;&gt;&lt;property id=&quot;20148&quot; value=&quot;5&quot;/&gt;&lt;property id=&quot;20300&quot; value=&quot;Slide 22 - &amp;quot;Project 4- PROMO VIDEO&amp;quot;&quot;/&gt;&lt;property id=&quot;20307&quot; value=&quot;304&quot;/&gt;&lt;/object&gt;&lt;object type=&quot;3&quot; unique_id=&quot;10731&quot;&gt;&lt;property id=&quot;20148&quot; value=&quot;5&quot;/&gt;&lt;property id=&quot;20300&quot; value=&quot;Slide 25 - &amp;quot;Midterm&amp;quot;&quot;/&gt;&lt;property id=&quot;20307&quot; value=&quot;302&quot;/&gt;&lt;/object&gt;&lt;object type=&quot;3&quot; unique_id=&quot;10732&quot;&gt;&lt;property id=&quot;20148&quot; value=&quot;5&quot;/&gt;&lt;property id=&quot;20300&quot; value=&quot;Slide 31 - &amp;quot;After This Course?&amp;quot;&quot;/&gt;&lt;property id=&quot;20307&quot; value=&quot;303&quot;/&gt;&lt;/object&gt;&lt;object type=&quot;3&quot; unique_id=&quot;10766&quot;&gt;&lt;property id=&quot;20148&quot; value=&quot;5&quot;/&gt;&lt;property id=&quot;20300&quot; value=&quot;Slide 23 - &amp;quot;Project 5- ERP Systems&amp;quot;&quot;/&gt;&lt;property id=&quot;20307&quot; value=&quot;305&quot;/&gt;&lt;/object&gt;&lt;/object&gt;&lt;/object&gt;&lt;/database&gt;"/>
</p:tagLst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9805</TotalTime>
  <Words>928</Words>
  <Application>Microsoft Office PowerPoint</Application>
  <PresentationFormat>Widescreen</PresentationFormat>
  <Paragraphs>204</Paragraphs>
  <Slides>23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Calibri</vt:lpstr>
      <vt:lpstr>Franklin Gothic Book</vt:lpstr>
      <vt:lpstr>Times New Roman</vt:lpstr>
      <vt:lpstr>Crop</vt:lpstr>
      <vt:lpstr>MIS 362 spring 2021</vt:lpstr>
      <vt:lpstr>Class Overview</vt:lpstr>
      <vt:lpstr>Course </vt:lpstr>
      <vt:lpstr>Materials-Books</vt:lpstr>
      <vt:lpstr>Materials</vt:lpstr>
      <vt:lpstr>My Background</vt:lpstr>
      <vt:lpstr>Class Materials</vt:lpstr>
      <vt:lpstr>Course Description-Catalog</vt:lpstr>
      <vt:lpstr>Course Description</vt:lpstr>
      <vt:lpstr>Objectives</vt:lpstr>
      <vt:lpstr>Material to be covered </vt:lpstr>
      <vt:lpstr>Assignments</vt:lpstr>
      <vt:lpstr>Project 1-Website</vt:lpstr>
      <vt:lpstr>Project 2-Knowledge Workers</vt:lpstr>
      <vt:lpstr>Project 3- Business Mentor</vt:lpstr>
      <vt:lpstr>Participation</vt:lpstr>
      <vt:lpstr>Midterm</vt:lpstr>
      <vt:lpstr>Final</vt:lpstr>
      <vt:lpstr>Policy on Collaboration</vt:lpstr>
      <vt:lpstr>Grade Weight</vt:lpstr>
      <vt:lpstr>Final Grade</vt:lpstr>
      <vt:lpstr>Grading</vt:lpstr>
      <vt:lpstr>After This Course?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Overview</dc:title>
  <dc:creator>The Paulson Family</dc:creator>
  <cp:lastModifiedBy>Paulson, Patrick G</cp:lastModifiedBy>
  <cp:revision>301</cp:revision>
  <dcterms:created xsi:type="dcterms:W3CDTF">2000-01-09T21:47:31Z</dcterms:created>
  <dcterms:modified xsi:type="dcterms:W3CDTF">2020-12-09T15:50:23Z</dcterms:modified>
</cp:coreProperties>
</file>