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9" r:id="rId1"/>
    <p:sldMasterId id="2147483729" r:id="rId2"/>
    <p:sldMasterId id="2147483981" r:id="rId3"/>
  </p:sldMasterIdLst>
  <p:notesMasterIdLst>
    <p:notesMasterId r:id="rId32"/>
  </p:notesMasterIdLst>
  <p:sldIdLst>
    <p:sldId id="272" r:id="rId4"/>
    <p:sldId id="301" r:id="rId5"/>
    <p:sldId id="276" r:id="rId6"/>
    <p:sldId id="257" r:id="rId7"/>
    <p:sldId id="271" r:id="rId8"/>
    <p:sldId id="258" r:id="rId9"/>
    <p:sldId id="274" r:id="rId10"/>
    <p:sldId id="261" r:id="rId11"/>
    <p:sldId id="262" r:id="rId12"/>
    <p:sldId id="288" r:id="rId13"/>
    <p:sldId id="273" r:id="rId14"/>
    <p:sldId id="282" r:id="rId15"/>
    <p:sldId id="263" r:id="rId16"/>
    <p:sldId id="285" r:id="rId17"/>
    <p:sldId id="296" r:id="rId18"/>
    <p:sldId id="300" r:id="rId19"/>
    <p:sldId id="302" r:id="rId20"/>
    <p:sldId id="266" r:id="rId21"/>
    <p:sldId id="287" r:id="rId22"/>
    <p:sldId id="291" r:id="rId23"/>
    <p:sldId id="278" r:id="rId24"/>
    <p:sldId id="269" r:id="rId25"/>
    <p:sldId id="280" r:id="rId26"/>
    <p:sldId id="265" r:id="rId27"/>
    <p:sldId id="283" r:id="rId28"/>
    <p:sldId id="304" r:id="rId29"/>
    <p:sldId id="284" r:id="rId30"/>
    <p:sldId id="305" r:id="rId31"/>
  </p:sldIdLst>
  <p:sldSz cx="9144000" cy="6858000" type="screen4x3"/>
  <p:notesSz cx="6858000" cy="9144000"/>
  <p:custDataLst>
    <p:tags r:id="rId33"/>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4B2A32-EC62-458A-8154-E32D80046C1E}" v="6" dt="2021-08-22T21:24:13.1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86" autoAdjust="0"/>
    <p:restoredTop sz="81170" autoAdjust="0"/>
  </p:normalViewPr>
  <p:slideViewPr>
    <p:cSldViewPr>
      <p:cViewPr varScale="1">
        <p:scale>
          <a:sx n="159" d="100"/>
          <a:sy n="159" d="100"/>
        </p:scale>
        <p:origin x="2368"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29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microsoft.com/office/2015/10/relationships/revisionInfo" Target="revisionInfo.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son, Patrick G" userId="b0df62ef-2774-4648-a1b3-1c1d265090a6" providerId="ADAL" clId="{D54B2A32-EC62-458A-8154-E32D80046C1E}"/>
    <pc:docChg chg="undo custSel modSld">
      <pc:chgData name="Paulson, Patrick G" userId="b0df62ef-2774-4648-a1b3-1c1d265090a6" providerId="ADAL" clId="{D54B2A32-EC62-458A-8154-E32D80046C1E}" dt="2021-08-22T21:25:34.653" v="462" actId="6549"/>
      <pc:docMkLst>
        <pc:docMk/>
      </pc:docMkLst>
      <pc:sldChg chg="modSp mod">
        <pc:chgData name="Paulson, Patrick G" userId="b0df62ef-2774-4648-a1b3-1c1d265090a6" providerId="ADAL" clId="{D54B2A32-EC62-458A-8154-E32D80046C1E}" dt="2021-08-22T21:14:31.619" v="144" actId="3626"/>
        <pc:sldMkLst>
          <pc:docMk/>
          <pc:sldMk cId="0" sldId="262"/>
        </pc:sldMkLst>
        <pc:spChg chg="mod">
          <ac:chgData name="Paulson, Patrick G" userId="b0df62ef-2774-4648-a1b3-1c1d265090a6" providerId="ADAL" clId="{D54B2A32-EC62-458A-8154-E32D80046C1E}" dt="2021-08-22T21:14:31.619" v="144" actId="3626"/>
          <ac:spMkLst>
            <pc:docMk/>
            <pc:sldMk cId="0" sldId="262"/>
            <ac:spMk id="14339" creationId="{00000000-0000-0000-0000-000000000000}"/>
          </ac:spMkLst>
        </pc:spChg>
      </pc:sldChg>
      <pc:sldChg chg="modSp mod">
        <pc:chgData name="Paulson, Patrick G" userId="b0df62ef-2774-4648-a1b3-1c1d265090a6" providerId="ADAL" clId="{D54B2A32-EC62-458A-8154-E32D80046C1E}" dt="2021-08-22T21:19:46.458" v="395" actId="6549"/>
        <pc:sldMkLst>
          <pc:docMk/>
          <pc:sldMk cId="0" sldId="269"/>
        </pc:sldMkLst>
        <pc:spChg chg="mod">
          <ac:chgData name="Paulson, Patrick G" userId="b0df62ef-2774-4648-a1b3-1c1d265090a6" providerId="ADAL" clId="{D54B2A32-EC62-458A-8154-E32D80046C1E}" dt="2021-08-22T21:19:46.458" v="395" actId="6549"/>
          <ac:spMkLst>
            <pc:docMk/>
            <pc:sldMk cId="0" sldId="269"/>
            <ac:spMk id="28675" creationId="{00000000-0000-0000-0000-000000000000}"/>
          </ac:spMkLst>
        </pc:spChg>
      </pc:sldChg>
      <pc:sldChg chg="modSp mod">
        <pc:chgData name="Paulson, Patrick G" userId="b0df62ef-2774-4648-a1b3-1c1d265090a6" providerId="ADAL" clId="{D54B2A32-EC62-458A-8154-E32D80046C1E}" dt="2021-08-22T21:12:06.841" v="20" actId="20577"/>
        <pc:sldMkLst>
          <pc:docMk/>
          <pc:sldMk cId="0" sldId="271"/>
        </pc:sldMkLst>
        <pc:spChg chg="mod">
          <ac:chgData name="Paulson, Patrick G" userId="b0df62ef-2774-4648-a1b3-1c1d265090a6" providerId="ADAL" clId="{D54B2A32-EC62-458A-8154-E32D80046C1E}" dt="2021-08-22T21:12:06.841" v="20" actId="20577"/>
          <ac:spMkLst>
            <pc:docMk/>
            <pc:sldMk cId="0" sldId="271"/>
            <ac:spMk id="34819" creationId="{00000000-0000-0000-0000-000000000000}"/>
          </ac:spMkLst>
        </pc:spChg>
      </pc:sldChg>
      <pc:sldChg chg="modSp mod">
        <pc:chgData name="Paulson, Patrick G" userId="b0df62ef-2774-4648-a1b3-1c1d265090a6" providerId="ADAL" clId="{D54B2A32-EC62-458A-8154-E32D80046C1E}" dt="2021-08-22T20:50:40.593" v="3" actId="6549"/>
        <pc:sldMkLst>
          <pc:docMk/>
          <pc:sldMk cId="0" sldId="272"/>
        </pc:sldMkLst>
        <pc:spChg chg="mod">
          <ac:chgData name="Paulson, Patrick G" userId="b0df62ef-2774-4648-a1b3-1c1d265090a6" providerId="ADAL" clId="{D54B2A32-EC62-458A-8154-E32D80046C1E}" dt="2021-08-22T20:50:40.593" v="3" actId="6549"/>
          <ac:spMkLst>
            <pc:docMk/>
            <pc:sldMk cId="0" sldId="272"/>
            <ac:spMk id="39938" creationId="{00000000-0000-0000-0000-000000000000}"/>
          </ac:spMkLst>
        </pc:spChg>
      </pc:sldChg>
      <pc:sldChg chg="modSp mod">
        <pc:chgData name="Paulson, Patrick G" userId="b0df62ef-2774-4648-a1b3-1c1d265090a6" providerId="ADAL" clId="{D54B2A32-EC62-458A-8154-E32D80046C1E}" dt="2021-08-22T21:17:42.915" v="332" actId="6549"/>
        <pc:sldMkLst>
          <pc:docMk/>
          <pc:sldMk cId="0" sldId="273"/>
        </pc:sldMkLst>
        <pc:spChg chg="mod">
          <ac:chgData name="Paulson, Patrick G" userId="b0df62ef-2774-4648-a1b3-1c1d265090a6" providerId="ADAL" clId="{D54B2A32-EC62-458A-8154-E32D80046C1E}" dt="2021-08-22T21:17:42.915" v="332" actId="6549"/>
          <ac:spMkLst>
            <pc:docMk/>
            <pc:sldMk cId="0" sldId="273"/>
            <ac:spMk id="43011" creationId="{00000000-0000-0000-0000-000000000000}"/>
          </ac:spMkLst>
        </pc:spChg>
      </pc:sldChg>
      <pc:sldChg chg="modSp mod">
        <pc:chgData name="Paulson, Patrick G" userId="b0df62ef-2774-4648-a1b3-1c1d265090a6" providerId="ADAL" clId="{D54B2A32-EC62-458A-8154-E32D80046C1E}" dt="2021-08-22T21:19:13.639" v="359" actId="6549"/>
        <pc:sldMkLst>
          <pc:docMk/>
          <pc:sldMk cId="0" sldId="278"/>
        </pc:sldMkLst>
        <pc:spChg chg="mod">
          <ac:chgData name="Paulson, Patrick G" userId="b0df62ef-2774-4648-a1b3-1c1d265090a6" providerId="ADAL" clId="{D54B2A32-EC62-458A-8154-E32D80046C1E}" dt="2021-08-22T21:19:13.639" v="359" actId="6549"/>
          <ac:spMkLst>
            <pc:docMk/>
            <pc:sldMk cId="0" sldId="278"/>
            <ac:spMk id="50179" creationId="{00000000-0000-0000-0000-000000000000}"/>
          </ac:spMkLst>
        </pc:spChg>
      </pc:sldChg>
      <pc:sldChg chg="modSp mod">
        <pc:chgData name="Paulson, Patrick G" userId="b0df62ef-2774-4648-a1b3-1c1d265090a6" providerId="ADAL" clId="{D54B2A32-EC62-458A-8154-E32D80046C1E}" dt="2021-08-22T21:25:34.653" v="462" actId="6549"/>
        <pc:sldMkLst>
          <pc:docMk/>
          <pc:sldMk cId="0" sldId="280"/>
        </pc:sldMkLst>
        <pc:spChg chg="mod">
          <ac:chgData name="Paulson, Patrick G" userId="b0df62ef-2774-4648-a1b3-1c1d265090a6" providerId="ADAL" clId="{D54B2A32-EC62-458A-8154-E32D80046C1E}" dt="2021-08-22T21:25:34.653" v="462" actId="6549"/>
          <ac:spMkLst>
            <pc:docMk/>
            <pc:sldMk cId="0" sldId="280"/>
            <ac:spMk id="52227" creationId="{00000000-0000-0000-0000-000000000000}"/>
          </ac:spMkLst>
        </pc:spChg>
      </pc:sldChg>
      <pc:sldChg chg="modSp mod">
        <pc:chgData name="Paulson, Patrick G" userId="b0df62ef-2774-4648-a1b3-1c1d265090a6" providerId="ADAL" clId="{D54B2A32-EC62-458A-8154-E32D80046C1E}" dt="2021-08-22T21:15:00.059" v="166" actId="20577"/>
        <pc:sldMkLst>
          <pc:docMk/>
          <pc:sldMk cId="0" sldId="288"/>
        </pc:sldMkLst>
        <pc:spChg chg="mod">
          <ac:chgData name="Paulson, Patrick G" userId="b0df62ef-2774-4648-a1b3-1c1d265090a6" providerId="ADAL" clId="{D54B2A32-EC62-458A-8154-E32D80046C1E}" dt="2021-08-22T21:15:00.059" v="166" actId="20577"/>
          <ac:spMkLst>
            <pc:docMk/>
            <pc:sldMk cId="0" sldId="288"/>
            <ac:spMk id="61443" creationId="{00000000-0000-0000-0000-000000000000}"/>
          </ac:spMkLst>
        </pc:spChg>
      </pc:sldChg>
      <pc:sldChg chg="modSp mod">
        <pc:chgData name="Paulson, Patrick G" userId="b0df62ef-2774-4648-a1b3-1c1d265090a6" providerId="ADAL" clId="{D54B2A32-EC62-458A-8154-E32D80046C1E}" dt="2021-08-22T21:18:35.202" v="340" actId="6549"/>
        <pc:sldMkLst>
          <pc:docMk/>
          <pc:sldMk cId="0" sldId="291"/>
        </pc:sldMkLst>
        <pc:spChg chg="mod">
          <ac:chgData name="Paulson, Patrick G" userId="b0df62ef-2774-4648-a1b3-1c1d265090a6" providerId="ADAL" clId="{D54B2A32-EC62-458A-8154-E32D80046C1E}" dt="2021-08-22T21:18:35.202" v="340" actId="6549"/>
          <ac:spMkLst>
            <pc:docMk/>
            <pc:sldMk cId="0" sldId="291"/>
            <ac:spMk id="64515" creationId="{00000000-0000-0000-0000-000000000000}"/>
          </ac:spMkLst>
        </pc:spChg>
      </pc:sldChg>
      <pc:sldChg chg="modSp mod">
        <pc:chgData name="Paulson, Patrick G" userId="b0df62ef-2774-4648-a1b3-1c1d265090a6" providerId="ADAL" clId="{D54B2A32-EC62-458A-8154-E32D80046C1E}" dt="2021-08-22T21:11:39.139" v="5" actId="20577"/>
        <pc:sldMkLst>
          <pc:docMk/>
          <pc:sldMk cId="0" sldId="301"/>
        </pc:sldMkLst>
        <pc:spChg chg="mod">
          <ac:chgData name="Paulson, Patrick G" userId="b0df62ef-2774-4648-a1b3-1c1d265090a6" providerId="ADAL" clId="{D54B2A32-EC62-458A-8154-E32D80046C1E}" dt="2021-08-22T21:11:39.139" v="5" actId="20577"/>
          <ac:spMkLst>
            <pc:docMk/>
            <pc:sldMk cId="0" sldId="301"/>
            <ac:spMk id="717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F0248FFF-50E1-45B0-A9D7-3AE3F4B0BDD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AFB878-9722-41E1-9B9E-66D1717A2682}" type="slidenum">
              <a:rPr lang="en-US"/>
              <a:pPr/>
              <a:t>10</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a:t>SEE THE LINK ON THE COURSE WEB SITE.  DOWNLOAD IF YOU WANT…</a:t>
            </a:r>
          </a:p>
          <a:p>
            <a:r>
              <a:rPr lang="en-US"/>
              <a:t>MAY ALSO WANT TO MENTION MSDNAA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F2422-0A51-4BD9-A80C-9CF5889001C7}" type="slidenum">
              <a:rPr lang="en-US"/>
              <a:pPr/>
              <a:t>11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C0A090-F5B2-4D01-9A22-12AAC2352656}" type="slidenum">
              <a:rPr lang="en-US"/>
              <a:pPr/>
              <a:t>12</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t>Make sure network, Blackboard, email …. Usernames and passwords are the same!</a:t>
            </a:r>
          </a:p>
          <a:p>
            <a:r>
              <a:rPr lang="en-US"/>
              <a:t>Foreign students…watch out for account change in case of SSN submission</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17</a:t>
            </a:fld>
            <a:endParaRPr lang="en-US"/>
          </a:p>
        </p:txBody>
      </p:sp>
    </p:spTree>
    <p:extLst>
      <p:ext uri="{BB962C8B-B14F-4D97-AF65-F5344CB8AC3E}">
        <p14:creationId xmlns:p14="http://schemas.microsoft.com/office/powerpoint/2010/main" val="906292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3BC2B88-AEED-4B7D-96D0-0CBFCD57B12A}" type="slidenum">
              <a:rPr lang="en-US" smtClean="0"/>
              <a:pPr>
                <a:defRPr/>
              </a:pPr>
              <a:t>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a:t>Will formalize office hours in the near future.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26</a:t>
            </a:fld>
            <a:endParaRPr lang="en-US"/>
          </a:p>
        </p:txBody>
      </p:sp>
    </p:spTree>
    <p:extLst>
      <p:ext uri="{BB962C8B-B14F-4D97-AF65-F5344CB8AC3E}">
        <p14:creationId xmlns:p14="http://schemas.microsoft.com/office/powerpoint/2010/main" val="25966958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28</a:t>
            </a:fld>
            <a:endParaRPr lang="en-US"/>
          </a:p>
        </p:txBody>
      </p:sp>
    </p:spTree>
    <p:extLst>
      <p:ext uri="{BB962C8B-B14F-4D97-AF65-F5344CB8AC3E}">
        <p14:creationId xmlns:p14="http://schemas.microsoft.com/office/powerpoint/2010/main" val="396541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248FFF-50E1-45B0-A9D7-3AE3F4B0BDD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5A40C-E03C-4D63-9D6B-774817B9EC59}" type="slidenum">
              <a:rPr lang="en-US"/>
              <a:pPr/>
              <a:t>7</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6F2E8-AE91-49F0-936E-CA223FB427A6}" type="slidenum">
              <a:rPr lang="en-US"/>
              <a:pPr/>
              <a:t>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a:t>Current knowledge-as you learn more tools and techniques your skill level will increase.  Your solutions will reflect increased sophistication.  If you eventually go back and examine old programs you will wonder ‘why did I do it like that?’</a:t>
            </a:r>
          </a:p>
          <a:p>
            <a:r>
              <a:rPr lang="en-US"/>
              <a:t>Also realize that as new editions/versions are released you will have access to more tools and capabilities.</a:t>
            </a:r>
          </a:p>
          <a:p>
            <a:r>
              <a:rPr lang="en-US"/>
              <a:t>We will not create the specifications-that is a huge task for someone else to do and to manage.  VSTS 2005 will take a large step forward in the SDLC arena.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4D7124-E86F-44B5-A623-B12895BA0612}" type="slidenum">
              <a:rPr lang="en-US"/>
              <a:pPr/>
              <a:t>9</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AE4D61-0A87-4719-859C-4FA937AD066A}"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E4D61-0A87-4719-859C-4FA937AD066A}"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E4D61-0A87-4719-859C-4FA937AD066A}"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AE4D61-0A87-4719-859C-4FA937AD066A}"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AE4D61-0A87-4719-859C-4FA937AD066A}" type="datetimeFigureOut">
              <a:rPr lang="en-US" smtClean="0"/>
              <a:pPr/>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AE4D61-0A87-4719-859C-4FA937AD066A}" type="datetimeFigureOut">
              <a:rPr lang="en-US" smtClean="0"/>
              <a:pPr/>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E4D61-0A87-4719-859C-4FA937AD066A}" type="datetimeFigureOut">
              <a:rPr lang="en-US" smtClean="0"/>
              <a:pPr/>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AE4D61-0A87-4719-859C-4FA937AD066A}"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AE4D61-0A87-4719-859C-4FA937AD066A}"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E4D61-0A87-4719-859C-4FA937AD066A}"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E4D61-0A87-4719-859C-4FA937AD066A}"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3286-DBF1-47F7-B77F-980F0F522456}"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43C64CEB-B940-4087-9992-E89242539BF1}" type="datetimeFigureOut">
              <a:rPr lang="en-US" smtClean="0"/>
              <a:pPr/>
              <a:t>8/15/2023</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3C64CEB-B940-4087-9992-E89242539BF1}"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C64CEB-B940-4087-9992-E89242539BF1}" type="datetimeFigureOut">
              <a:rPr lang="en-US" smtClean="0"/>
              <a:pPr/>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3C64CEB-B940-4087-9992-E89242539BF1}" type="datetimeFigureOut">
              <a:rPr lang="en-US" smtClean="0"/>
              <a:pPr/>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3C64CEB-B940-4087-9992-E89242539BF1}" type="datetimeFigureOut">
              <a:rPr lang="en-US" smtClean="0"/>
              <a:pPr/>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3C64CEB-B940-4087-9992-E89242539BF1}"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3C64CEB-B940-4087-9992-E89242539BF1}"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61820-91CA-4D93-AEE7-D7EEDF8048BC}"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C64CEB-B940-4087-9992-E89242539BF1}"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C64CEB-B940-4087-9992-E89242539BF1}"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C64CEB-B940-4087-9992-E89242539BF1}" type="datetimeFigureOut">
              <a:rPr lang="en-US" smtClean="0"/>
              <a:pPr/>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C64CEB-B940-4087-9992-E89242539BF1}" type="datetimeFigureOut">
              <a:rPr lang="en-US" smtClean="0"/>
              <a:pPr/>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64CEB-B940-4087-9992-E89242539BF1}" type="datetimeFigureOut">
              <a:rPr lang="en-US" smtClean="0"/>
              <a:pPr/>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C64CEB-B940-4087-9992-E89242539BF1}"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C64CEB-B940-4087-9992-E89242539BF1}"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61820-91CA-4D93-AEE7-D7EEDF8048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64CEB-B940-4087-9992-E89242539BF1}" type="datetimeFigureOut">
              <a:rPr lang="en-US" smtClean="0"/>
              <a:pPr/>
              <a:t>8/15/2023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61820-91CA-4D93-AEE7-D7EEDF8048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E4D61-0A87-4719-859C-4FA937AD066A}" type="datetimeFigureOut">
              <a:rPr lang="en-US" smtClean="0"/>
              <a:pPr/>
              <a:t>8/15/2023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E3286-DBF1-47F7-B77F-980F0F5224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3C64CEB-B940-4087-9992-E89242539BF1}" type="datetimeFigureOut">
              <a:rPr lang="en-US" smtClean="0"/>
              <a:pPr/>
              <a:t>8/15/2023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1F61820-91CA-4D93-AEE7-D7EEDF8048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hyperlink" Target="http://course1.winona.edu/ppaulson/Project1/SampleAttendance.htm" TargetMode="External"/><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s://minnstate.zoom.us/my/eprofessor"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hyperlink" Target="https://winona.learn.minnstate.edu/" TargetMode="External"/><Relationship Id="rId4" Type="http://schemas.openxmlformats.org/officeDocument/2006/relationships/hyperlink" Target="https://eprofessor.azurewebsites.net/"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hyperlink" Target="http://www.winona.edu/writingcenter/05/Guide/guide1.htm" TargetMode="External"/><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hyperlink" Target="file:///\\store\classes\20243001634\ReadOnly" TargetMode="External"/><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US" dirty="0"/>
              <a:t>MIS 452     Fall 2023</a:t>
            </a:r>
          </a:p>
        </p:txBody>
      </p:sp>
      <p:sp>
        <p:nvSpPr>
          <p:cNvPr id="39939" name="Rectangle 3"/>
          <p:cNvSpPr>
            <a:spLocks noGrp="1" noChangeArrowheads="1"/>
          </p:cNvSpPr>
          <p:nvPr>
            <p:ph type="subTitle" idx="1"/>
          </p:nvPr>
        </p:nvSpPr>
        <p:spPr>
          <a:xfrm>
            <a:off x="304800" y="4114800"/>
            <a:ext cx="8458200" cy="1752600"/>
          </a:xfrm>
        </p:spPr>
        <p:txBody>
          <a:bodyPr/>
          <a:lstStyle/>
          <a:p>
            <a:r>
              <a:rPr lang="en-US" sz="3600" dirty="0"/>
              <a:t>Management of Telecommunication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p:txBody>
          <a:bodyPr/>
          <a:lstStyle/>
          <a:p>
            <a:r>
              <a:rPr lang="en-US"/>
              <a:t>Reference Materials</a:t>
            </a:r>
          </a:p>
        </p:txBody>
      </p:sp>
      <p:sp>
        <p:nvSpPr>
          <p:cNvPr id="61443" name="Rectangle 1027"/>
          <p:cNvSpPr>
            <a:spLocks noGrp="1" noChangeArrowheads="1"/>
          </p:cNvSpPr>
          <p:nvPr>
            <p:ph idx="1"/>
          </p:nvPr>
        </p:nvSpPr>
        <p:spPr/>
        <p:txBody>
          <a:bodyPr/>
          <a:lstStyle/>
          <a:p>
            <a:r>
              <a:rPr lang="en-US" dirty="0"/>
              <a:t>LinkedIn Learning</a:t>
            </a:r>
          </a:p>
          <a:p>
            <a:r>
              <a:rPr lang="en-US" dirty="0"/>
              <a:t>NYT, WSJ, </a:t>
            </a:r>
            <a:r>
              <a:rPr lang="en-US" dirty="0" err="1"/>
              <a:t>Flipster</a:t>
            </a:r>
            <a:endParaRPr lang="en-US" dirty="0"/>
          </a:p>
          <a:p>
            <a:r>
              <a:rPr lang="en-US" dirty="0"/>
              <a:t>Packet Tracer</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0CE018A2-02E4-4FAA-9EF3-A78CD098A188}"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Material to be covered</a:t>
            </a:r>
          </a:p>
        </p:txBody>
      </p:sp>
      <p:sp>
        <p:nvSpPr>
          <p:cNvPr id="43011" name="Rectangle 3"/>
          <p:cNvSpPr>
            <a:spLocks noGrp="1" noChangeArrowheads="1"/>
          </p:cNvSpPr>
          <p:nvPr>
            <p:ph idx="1"/>
          </p:nvPr>
        </p:nvSpPr>
        <p:spPr/>
        <p:txBody>
          <a:bodyPr/>
          <a:lstStyle/>
          <a:p>
            <a:r>
              <a:rPr lang="en-US" dirty="0"/>
              <a:t>Chapters 1 to 14</a:t>
            </a:r>
          </a:p>
          <a:p>
            <a:r>
              <a:rPr lang="en-US" dirty="0"/>
              <a:t>1 to 3- Networks and Topologies</a:t>
            </a:r>
          </a:p>
          <a:p>
            <a:r>
              <a:rPr lang="en-US" dirty="0"/>
              <a:t>4 to 7- Media, Protocols and Standards</a:t>
            </a:r>
          </a:p>
          <a:p>
            <a:r>
              <a:rPr lang="en-US" dirty="0"/>
              <a:t>8 to 12- Security, Cloud, OS, Management</a:t>
            </a:r>
          </a:p>
          <a:p>
            <a:r>
              <a:rPr lang="en-US" dirty="0"/>
              <a:t>13,14- IoT &amp; Troubleshooting</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838E242E-77E5-4BC6-8C3C-8E1FE56EDB7D}"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t>Classroom Info</a:t>
            </a:r>
          </a:p>
        </p:txBody>
      </p:sp>
      <p:sp>
        <p:nvSpPr>
          <p:cNvPr id="54275" name="Rectangle 3"/>
          <p:cNvSpPr>
            <a:spLocks noGrp="1" noChangeArrowheads="1"/>
          </p:cNvSpPr>
          <p:nvPr>
            <p:ph idx="1"/>
          </p:nvPr>
        </p:nvSpPr>
        <p:spPr/>
        <p:txBody>
          <a:bodyPr/>
          <a:lstStyle/>
          <a:p>
            <a:r>
              <a:rPr lang="en-US" dirty="0" err="1"/>
              <a:t>Somsen</a:t>
            </a:r>
            <a:r>
              <a:rPr lang="en-US" dirty="0"/>
              <a:t> 301</a:t>
            </a:r>
          </a:p>
          <a:p>
            <a:r>
              <a:rPr lang="en-US" dirty="0"/>
              <a:t>Work on material in groups</a:t>
            </a:r>
          </a:p>
          <a:p>
            <a:r>
              <a:rPr lang="en-US" dirty="0"/>
              <a:t>Bring laptop each class</a:t>
            </a:r>
          </a:p>
          <a:p>
            <a:pPr lvl="1"/>
            <a:r>
              <a:rPr lang="en-US" dirty="0"/>
              <a:t>Attendance</a:t>
            </a:r>
          </a:p>
          <a:p>
            <a:pPr lvl="1"/>
            <a:r>
              <a:rPr lang="en-US" dirty="0"/>
              <a:t>Assignments</a:t>
            </a:r>
          </a:p>
          <a:p>
            <a:r>
              <a:rPr lang="en-US" dirty="0"/>
              <a:t>Reboot on campus, once a day</a:t>
            </a:r>
          </a:p>
          <a:p>
            <a:pPr lvl="1"/>
            <a:r>
              <a:rPr lang="en-US" dirty="0"/>
              <a:t>Ensures latest updates are applied</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18668F78-5795-4AC4-9FD9-5CFDD51C4325}"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Attendance and Participation</a:t>
            </a:r>
          </a:p>
        </p:txBody>
      </p:sp>
      <p:sp>
        <p:nvSpPr>
          <p:cNvPr id="16387" name="Rectangle 3"/>
          <p:cNvSpPr>
            <a:spLocks noGrp="1" noChangeArrowheads="1"/>
          </p:cNvSpPr>
          <p:nvPr>
            <p:ph idx="1"/>
          </p:nvPr>
        </p:nvSpPr>
        <p:spPr/>
        <p:txBody>
          <a:bodyPr/>
          <a:lstStyle/>
          <a:p>
            <a:r>
              <a:rPr lang="en-US" dirty="0"/>
              <a:t>This course covers material discussed in class, </a:t>
            </a:r>
            <a:r>
              <a:rPr lang="en-US" u="sng" dirty="0"/>
              <a:t>but not in the textbook</a:t>
            </a:r>
          </a:p>
          <a:p>
            <a:r>
              <a:rPr lang="en-US" dirty="0"/>
              <a:t>Attendance is expected</a:t>
            </a:r>
          </a:p>
          <a:p>
            <a:r>
              <a:rPr lang="en-US" dirty="0"/>
              <a:t>Attendance, or lack thereof, is a factor in deciding borderline grades</a:t>
            </a:r>
          </a:p>
          <a:p>
            <a:r>
              <a:rPr lang="en-US" dirty="0"/>
              <a:t>Submit </a:t>
            </a:r>
            <a:r>
              <a:rPr lang="en-US" dirty="0">
                <a:hlinkClick r:id="rId3"/>
              </a:rPr>
              <a:t>attendance </a:t>
            </a:r>
            <a:r>
              <a:rPr lang="en-US" dirty="0"/>
              <a:t>for each class!</a:t>
            </a:r>
          </a:p>
          <a:p>
            <a:pPr lvl="1"/>
            <a:r>
              <a:rPr lang="en-US" dirty="0"/>
              <a:t>Your responsibility, no second chance!</a:t>
            </a:r>
          </a:p>
          <a:p>
            <a:r>
              <a:rPr lang="en-US" dirty="0"/>
              <a:t>LinkedIn Learning usage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F9BBD60A-09A8-4635-ACF3-D5C694C20D44}"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Project 1 Assignment Website</a:t>
            </a:r>
          </a:p>
        </p:txBody>
      </p:sp>
      <p:sp>
        <p:nvSpPr>
          <p:cNvPr id="57347" name="Rectangle 3"/>
          <p:cNvSpPr>
            <a:spLocks noGrp="1" noChangeArrowheads="1"/>
          </p:cNvSpPr>
          <p:nvPr>
            <p:ph idx="1"/>
          </p:nvPr>
        </p:nvSpPr>
        <p:spPr/>
        <p:txBody>
          <a:bodyPr/>
          <a:lstStyle/>
          <a:p>
            <a:r>
              <a:rPr lang="en-US" dirty="0"/>
              <a:t>Create and maintain a website for submitting your assignments</a:t>
            </a:r>
          </a:p>
          <a:p>
            <a:r>
              <a:rPr lang="en-US" dirty="0"/>
              <a:t>Learn to work with HTML and the Internet</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0989470D-DFFE-40A5-9CDC-1819FA37627A}"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Project 2- Virtualization!</a:t>
            </a:r>
          </a:p>
        </p:txBody>
      </p:sp>
      <p:sp>
        <p:nvSpPr>
          <p:cNvPr id="77827" name="Rectangle 3"/>
          <p:cNvSpPr>
            <a:spLocks noGrp="1" noChangeArrowheads="1"/>
          </p:cNvSpPr>
          <p:nvPr>
            <p:ph idx="1"/>
          </p:nvPr>
        </p:nvSpPr>
        <p:spPr/>
        <p:txBody>
          <a:bodyPr/>
          <a:lstStyle/>
          <a:p>
            <a:r>
              <a:rPr lang="en-US" dirty="0"/>
              <a:t>Investigate computers and networks using virtual technology</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DF2A78D4-219B-4FDB-9CB7-56CFDDEFA87E}"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Project 3- SOHO Network</a:t>
            </a:r>
          </a:p>
        </p:txBody>
      </p:sp>
      <p:sp>
        <p:nvSpPr>
          <p:cNvPr id="77827" name="Rectangle 3"/>
          <p:cNvSpPr>
            <a:spLocks noGrp="1" noChangeArrowheads="1"/>
          </p:cNvSpPr>
          <p:nvPr>
            <p:ph idx="1"/>
          </p:nvPr>
        </p:nvSpPr>
        <p:spPr/>
        <p:txBody>
          <a:bodyPr/>
          <a:lstStyle/>
          <a:p>
            <a:r>
              <a:rPr lang="en-US" dirty="0"/>
              <a:t>Design and Build Small Office / Home Office Network</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DF2A78D4-219B-4FDB-9CB7-56CFDDEFA87E}"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en-US" dirty="0"/>
              <a:t>Project 4-Internet of Things</a:t>
            </a:r>
          </a:p>
        </p:txBody>
      </p:sp>
      <p:sp>
        <p:nvSpPr>
          <p:cNvPr id="77827" name="Rectangle 3"/>
          <p:cNvSpPr>
            <a:spLocks noGrp="1" noChangeArrowheads="1"/>
          </p:cNvSpPr>
          <p:nvPr>
            <p:ph idx="1"/>
          </p:nvPr>
        </p:nvSpPr>
        <p:spPr/>
        <p:txBody>
          <a:bodyPr/>
          <a:lstStyle/>
          <a:p>
            <a:r>
              <a:rPr lang="en-US" dirty="0"/>
              <a:t>Configure SBC-Single Board Computer</a:t>
            </a:r>
          </a:p>
          <a:p>
            <a:r>
              <a:rPr lang="en-US" dirty="0"/>
              <a:t>Configure Microcontrollers</a:t>
            </a:r>
          </a:p>
          <a:p>
            <a:r>
              <a:rPr lang="en-US" dirty="0"/>
              <a:t>Develop familiarity with and knowledge of IoT devices-special purpose services, network analyzers</a:t>
            </a:r>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DF2A78D4-219B-4FDB-9CB7-56CFDDEFA87E}" type="slidenum">
              <a:rPr lang="en-US"/>
              <a:pPr/>
              <a:t>17</a:t>
            </a:fld>
            <a:endParaRPr lang="en-US"/>
          </a:p>
        </p:txBody>
      </p:sp>
    </p:spTree>
    <p:extLst>
      <p:ext uri="{BB962C8B-B14F-4D97-AF65-F5344CB8AC3E}">
        <p14:creationId xmlns:p14="http://schemas.microsoft.com/office/powerpoint/2010/main" val="974006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Assignments</a:t>
            </a:r>
          </a:p>
        </p:txBody>
      </p:sp>
      <p:sp>
        <p:nvSpPr>
          <p:cNvPr id="22531" name="Rectangle 3"/>
          <p:cNvSpPr>
            <a:spLocks noGrp="1" noChangeArrowheads="1"/>
          </p:cNvSpPr>
          <p:nvPr>
            <p:ph idx="1"/>
          </p:nvPr>
        </p:nvSpPr>
        <p:spPr/>
        <p:txBody>
          <a:bodyPr/>
          <a:lstStyle/>
          <a:p>
            <a:r>
              <a:rPr lang="en-US" dirty="0"/>
              <a:t>Exercises and Case Projects</a:t>
            </a:r>
          </a:p>
          <a:p>
            <a:pPr lvl="1"/>
            <a:r>
              <a:rPr lang="en-US" dirty="0"/>
              <a:t>To focus on and hone required skills</a:t>
            </a:r>
          </a:p>
          <a:p>
            <a:pPr lvl="1"/>
            <a:r>
              <a:rPr lang="en-US" dirty="0"/>
              <a:t>Learn networking by doing</a:t>
            </a:r>
          </a:p>
          <a:p>
            <a:pPr lvl="1"/>
            <a:r>
              <a:rPr lang="en-US" dirty="0"/>
              <a:t>Analyze networks and systems</a:t>
            </a:r>
          </a:p>
          <a:p>
            <a:r>
              <a:rPr lang="en-US" dirty="0"/>
              <a:t>No emailed assignment, no print outs</a:t>
            </a:r>
          </a:p>
          <a:p>
            <a:r>
              <a:rPr lang="en-US" dirty="0"/>
              <a:t>Late submissions are penalized</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7DF038D8-B612-460D-9226-B876FE6BE346}"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Assignments</a:t>
            </a:r>
          </a:p>
        </p:txBody>
      </p:sp>
      <p:sp>
        <p:nvSpPr>
          <p:cNvPr id="60419" name="Rectangle 3"/>
          <p:cNvSpPr>
            <a:spLocks noGrp="1" noChangeArrowheads="1"/>
          </p:cNvSpPr>
          <p:nvPr>
            <p:ph idx="1"/>
          </p:nvPr>
        </p:nvSpPr>
        <p:spPr/>
        <p:txBody>
          <a:bodyPr/>
          <a:lstStyle/>
          <a:p>
            <a:r>
              <a:rPr lang="en-US" dirty="0"/>
              <a:t>Assignments are graded, results in D2L</a:t>
            </a:r>
          </a:p>
          <a:p>
            <a:endParaRPr lang="en-US" u="sng" dirty="0"/>
          </a:p>
          <a:p>
            <a:r>
              <a:rPr lang="en-US" dirty="0"/>
              <a:t>Sample solutions may be posted</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D2A382D3-F89B-49D2-90EC-656F51E5B6B0}"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dirty="0"/>
              <a:t>Class Overview</a:t>
            </a:r>
          </a:p>
        </p:txBody>
      </p:sp>
      <p:sp>
        <p:nvSpPr>
          <p:cNvPr id="7171" name="Rectangle 7"/>
          <p:cNvSpPr>
            <a:spLocks noGrp="1" noChangeArrowheads="1"/>
          </p:cNvSpPr>
          <p:nvPr>
            <p:ph idx="1"/>
          </p:nvPr>
        </p:nvSpPr>
        <p:spPr/>
        <p:txBody>
          <a:bodyPr>
            <a:normAutofit/>
          </a:bodyPr>
          <a:lstStyle/>
          <a:p>
            <a:pPr eaLnBrk="1" hangingPunct="1"/>
            <a:r>
              <a:rPr lang="en-US" sz="2400" dirty="0"/>
              <a:t>Office:  </a:t>
            </a:r>
            <a:r>
              <a:rPr lang="en-US" sz="2400" dirty="0" err="1"/>
              <a:t>Somsen</a:t>
            </a:r>
            <a:r>
              <a:rPr lang="en-US" sz="2400" dirty="0"/>
              <a:t> 303</a:t>
            </a:r>
          </a:p>
          <a:p>
            <a:pPr eaLnBrk="1" hangingPunct="1"/>
            <a:r>
              <a:rPr lang="en-US" sz="2400" dirty="0"/>
              <a:t>Physical classroom: </a:t>
            </a:r>
            <a:r>
              <a:rPr lang="en-US" sz="2400" dirty="0" err="1"/>
              <a:t>Somsen</a:t>
            </a:r>
            <a:r>
              <a:rPr lang="en-US" sz="2400" dirty="0"/>
              <a:t> 301</a:t>
            </a:r>
          </a:p>
          <a:p>
            <a:r>
              <a:rPr lang="en-US" sz="2400" dirty="0"/>
              <a:t>Virtual classroom: </a:t>
            </a:r>
            <a:r>
              <a:rPr lang="en-US" sz="2400" dirty="0">
                <a:hlinkClick r:id="rId3"/>
              </a:rPr>
              <a:t>https://minnstate.zoom.us/my/eprofessor</a:t>
            </a:r>
            <a:r>
              <a:rPr lang="en-US" sz="2400" dirty="0"/>
              <a:t> </a:t>
            </a:r>
          </a:p>
          <a:p>
            <a:r>
              <a:rPr lang="en-US" sz="2400" dirty="0"/>
              <a:t>Course Web Site:</a:t>
            </a:r>
          </a:p>
          <a:p>
            <a:pPr lvl="1" eaLnBrk="1" hangingPunct="1">
              <a:buFont typeface="Wingdings" pitchFamily="2" charset="2"/>
              <a:buNone/>
            </a:pPr>
            <a:r>
              <a:rPr lang="en-US" dirty="0">
                <a:hlinkClick r:id="rId4"/>
              </a:rPr>
              <a:t>https://eprofessor.azurewebsites.net</a:t>
            </a:r>
            <a:endParaRPr lang="en-US" dirty="0"/>
          </a:p>
          <a:p>
            <a:r>
              <a:rPr lang="en-US" dirty="0"/>
              <a:t>D2L:  </a:t>
            </a:r>
            <a:r>
              <a:rPr lang="en-US" dirty="0">
                <a:hlinkClick r:id="rId5"/>
              </a:rPr>
              <a:t>https://winona.learn.minnstate.edu</a:t>
            </a:r>
            <a:r>
              <a:rPr lang="en-US" dirty="0"/>
              <a:t> </a:t>
            </a:r>
          </a:p>
          <a:p>
            <a:pPr eaLnBrk="1" hangingPunct="1"/>
            <a:r>
              <a:rPr lang="en-US" sz="2400" dirty="0"/>
              <a:t>Office hours: on website</a:t>
            </a:r>
          </a:p>
        </p:txBody>
      </p:sp>
      <p:sp>
        <p:nvSpPr>
          <p:cNvPr id="7172"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a:defRPr/>
            </a:pPr>
            <a:r>
              <a:rPr lang="en-US" dirty="0" err="1"/>
              <a:t>PgP</a:t>
            </a:r>
            <a:r>
              <a:rPr lang="en-US" dirty="0"/>
              <a:t> MIS 452</a:t>
            </a:r>
          </a:p>
        </p:txBody>
      </p:sp>
      <p:sp>
        <p:nvSpPr>
          <p:cNvPr id="7173"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24B7C79F-6F51-4AD8-9B11-EE6FACD824C7}"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solidFill>
                  <a:srgbClr val="0099FF"/>
                </a:solidFill>
              </a:rPr>
              <a:t>Exam Notice</a:t>
            </a:r>
          </a:p>
        </p:txBody>
      </p:sp>
      <p:sp>
        <p:nvSpPr>
          <p:cNvPr id="64515" name="Rectangle 3"/>
          <p:cNvSpPr>
            <a:spLocks noGrp="1" noChangeArrowheads="1"/>
          </p:cNvSpPr>
          <p:nvPr>
            <p:ph idx="1"/>
          </p:nvPr>
        </p:nvSpPr>
        <p:spPr/>
        <p:txBody>
          <a:bodyPr/>
          <a:lstStyle/>
          <a:p>
            <a:r>
              <a:rPr lang="en-US" u="sng" dirty="0"/>
              <a:t>Before</a:t>
            </a:r>
            <a:r>
              <a:rPr lang="en-US" dirty="0"/>
              <a:t> midterms and final verify WSU network access to: </a:t>
            </a:r>
          </a:p>
          <a:p>
            <a:pPr>
              <a:buFont typeface="Wingdings" pitchFamily="2" charset="2"/>
              <a:buNone/>
            </a:pPr>
            <a:r>
              <a:rPr lang="en-US" dirty="0"/>
              <a:t>     \\store\classes\20223000107\</a:t>
            </a:r>
          </a:p>
          <a:p>
            <a:pPr>
              <a:buFont typeface="Wingdings" pitchFamily="2" charset="2"/>
              <a:buNone/>
            </a:pPr>
            <a:endParaRPr lang="en-US" dirty="0"/>
          </a:p>
          <a:p>
            <a:r>
              <a:rPr lang="en-US" dirty="0"/>
              <a:t>Why?  This is where you get exam files!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57E29E93-78AC-41C4-959B-D4302EDCC06C}"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Midterms</a:t>
            </a:r>
          </a:p>
        </p:txBody>
      </p:sp>
      <p:sp>
        <p:nvSpPr>
          <p:cNvPr id="50179" name="Rectangle 3"/>
          <p:cNvSpPr>
            <a:spLocks noGrp="1" noChangeArrowheads="1"/>
          </p:cNvSpPr>
          <p:nvPr>
            <p:ph idx="1"/>
          </p:nvPr>
        </p:nvSpPr>
        <p:spPr/>
        <p:txBody>
          <a:bodyPr/>
          <a:lstStyle/>
          <a:p>
            <a:r>
              <a:rPr lang="en-US" dirty="0"/>
              <a:t>Test knowledge of concepts</a:t>
            </a:r>
          </a:p>
          <a:p>
            <a:r>
              <a:rPr lang="en-US" dirty="0"/>
              <a:t>Short answer, possibly essay</a:t>
            </a:r>
          </a:p>
          <a:p>
            <a:r>
              <a:rPr lang="en-US" dirty="0"/>
              <a:t>Hands on problems</a:t>
            </a:r>
          </a:p>
          <a:p>
            <a:r>
              <a:rPr lang="en-US" dirty="0"/>
              <a:t>Open book, open notes</a:t>
            </a:r>
          </a:p>
          <a:p>
            <a:r>
              <a:rPr lang="en-US" dirty="0"/>
              <a:t>No make up exams!</a:t>
            </a:r>
          </a:p>
          <a:p>
            <a:r>
              <a:rPr lang="en-US" dirty="0"/>
              <a:t>Midterm 1: Chapters 1 to 3</a:t>
            </a:r>
          </a:p>
          <a:p>
            <a:r>
              <a:rPr lang="en-US" dirty="0"/>
              <a:t>Midterm 2: Chapters 4 to 7</a:t>
            </a:r>
          </a:p>
          <a:p>
            <a:r>
              <a:rPr lang="en-US" dirty="0"/>
              <a:t>Midterm 3: Chapters 8 to 12</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0E75394E-AEE4-4B2F-98C6-004002B69F2E}"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Final</a:t>
            </a:r>
          </a:p>
        </p:txBody>
      </p:sp>
      <p:sp>
        <p:nvSpPr>
          <p:cNvPr id="28675" name="Rectangle 3"/>
          <p:cNvSpPr>
            <a:spLocks noGrp="1" noChangeArrowheads="1"/>
          </p:cNvSpPr>
          <p:nvPr>
            <p:ph idx="1"/>
          </p:nvPr>
        </p:nvSpPr>
        <p:spPr/>
        <p:txBody>
          <a:bodyPr/>
          <a:lstStyle/>
          <a:p>
            <a:r>
              <a:rPr lang="en-US" dirty="0"/>
              <a:t>Same format as midterms, 2 hours</a:t>
            </a:r>
          </a:p>
          <a:p>
            <a:r>
              <a:rPr lang="en-US" dirty="0"/>
              <a:t>Cumulative, test knowledge of networks</a:t>
            </a:r>
          </a:p>
          <a:p>
            <a:r>
              <a:rPr lang="en-US" dirty="0"/>
              <a:t>Covers chapters 1 to 14</a:t>
            </a:r>
          </a:p>
          <a:p>
            <a:r>
              <a:rPr lang="en-US" dirty="0"/>
              <a:t>Open book, open notes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F71FDFA3-192E-4883-8B79-D675C859A71A}"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Grading</a:t>
            </a:r>
            <a:endParaRPr lang="en-US" dirty="0"/>
          </a:p>
        </p:txBody>
      </p:sp>
      <p:sp>
        <p:nvSpPr>
          <p:cNvPr id="52227" name="Rectangle 3"/>
          <p:cNvSpPr>
            <a:spLocks noGrp="1" noChangeArrowheads="1"/>
          </p:cNvSpPr>
          <p:nvPr>
            <p:ph idx="1"/>
          </p:nvPr>
        </p:nvSpPr>
        <p:spPr/>
        <p:txBody>
          <a:bodyPr>
            <a:normAutofit/>
          </a:bodyPr>
          <a:lstStyle/>
          <a:p>
            <a:endParaRPr lang="en-US" dirty="0"/>
          </a:p>
          <a:p>
            <a:r>
              <a:rPr lang="en-US" dirty="0"/>
              <a:t>See D2L Gradebook for Grading </a:t>
            </a:r>
          </a:p>
          <a:p>
            <a:endParaRPr lang="en-US" dirty="0"/>
          </a:p>
          <a:p>
            <a:pPr lvl="1"/>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PgP MIS 452</a:t>
            </a:r>
            <a:endParaRPr lang="en-US" dirty="0"/>
          </a:p>
        </p:txBody>
      </p:sp>
      <p:sp>
        <p:nvSpPr>
          <p:cNvPr id="6" name="Slide Number Placeholder 5"/>
          <p:cNvSpPr>
            <a:spLocks noGrp="1"/>
          </p:cNvSpPr>
          <p:nvPr>
            <p:ph type="sldNum" sz="quarter" idx="12"/>
          </p:nvPr>
        </p:nvSpPr>
        <p:spPr/>
        <p:txBody>
          <a:bodyPr/>
          <a:lstStyle/>
          <a:p>
            <a:fld id="{F02F3CA9-E780-481D-9496-D6CD25F4157D}"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Final Grade</a:t>
            </a:r>
          </a:p>
        </p:txBody>
      </p:sp>
      <p:sp>
        <p:nvSpPr>
          <p:cNvPr id="20483" name="Rectangle 3"/>
          <p:cNvSpPr>
            <a:spLocks noGrp="1" noChangeArrowheads="1"/>
          </p:cNvSpPr>
          <p:nvPr>
            <p:ph idx="1"/>
          </p:nvPr>
        </p:nvSpPr>
        <p:spPr/>
        <p:txBody>
          <a:bodyPr/>
          <a:lstStyle/>
          <a:p>
            <a:r>
              <a:rPr lang="en-US" dirty="0"/>
              <a:t> Based on 100 total points</a:t>
            </a:r>
          </a:p>
          <a:p>
            <a:r>
              <a:rPr lang="en-US" dirty="0"/>
              <a:t>A   90% or greater</a:t>
            </a:r>
          </a:p>
          <a:p>
            <a:r>
              <a:rPr lang="en-US" dirty="0"/>
              <a:t>B   80 to 89%</a:t>
            </a:r>
          </a:p>
          <a:p>
            <a:r>
              <a:rPr lang="en-US" dirty="0"/>
              <a:t>C   70 to 79%</a:t>
            </a:r>
          </a:p>
          <a:p>
            <a:r>
              <a:rPr lang="en-US" dirty="0"/>
              <a:t>D   60 to 69%</a:t>
            </a:r>
          </a:p>
          <a:p>
            <a:r>
              <a:rPr lang="en-US" dirty="0"/>
              <a:t>F   less than 59%</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DB4BD160-9067-4EE4-A000-38CAB6048787}"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Policy on Collaboration</a:t>
            </a:r>
          </a:p>
        </p:txBody>
      </p:sp>
      <p:sp>
        <p:nvSpPr>
          <p:cNvPr id="55299" name="Rectangle 3"/>
          <p:cNvSpPr>
            <a:spLocks noGrp="1" noChangeArrowheads="1"/>
          </p:cNvSpPr>
          <p:nvPr>
            <p:ph idx="1"/>
          </p:nvPr>
        </p:nvSpPr>
        <p:spPr/>
        <p:txBody>
          <a:bodyPr/>
          <a:lstStyle/>
          <a:p>
            <a:r>
              <a:rPr lang="en-US" dirty="0"/>
              <a:t>You are permitted to work together on assignments.  However…</a:t>
            </a:r>
          </a:p>
          <a:p>
            <a:r>
              <a:rPr lang="en-US" dirty="0"/>
              <a:t>During exams you are on your own. Therefore…</a:t>
            </a:r>
          </a:p>
          <a:p>
            <a:r>
              <a:rPr lang="en-US" dirty="0"/>
              <a:t>It behooves you to do the work!</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PgP MIS 452</a:t>
            </a:r>
            <a:endParaRPr lang="en-US" dirty="0"/>
          </a:p>
        </p:txBody>
      </p:sp>
      <p:sp>
        <p:nvSpPr>
          <p:cNvPr id="6" name="Slide Number Placeholder 5"/>
          <p:cNvSpPr>
            <a:spLocks noGrp="1"/>
          </p:cNvSpPr>
          <p:nvPr>
            <p:ph type="sldNum" sz="quarter" idx="12"/>
          </p:nvPr>
        </p:nvSpPr>
        <p:spPr/>
        <p:txBody>
          <a:bodyPr/>
          <a:lstStyle/>
          <a:p>
            <a:fld id="{4E41B61D-9355-4F0E-960C-2BFE9CAF12E8}"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Grading</a:t>
            </a:r>
          </a:p>
        </p:txBody>
      </p:sp>
      <p:sp>
        <p:nvSpPr>
          <p:cNvPr id="55299" name="Rectangle 3"/>
          <p:cNvSpPr>
            <a:spLocks noGrp="1" noChangeArrowheads="1"/>
          </p:cNvSpPr>
          <p:nvPr>
            <p:ph idx="1"/>
          </p:nvPr>
        </p:nvSpPr>
        <p:spPr/>
        <p:txBody>
          <a:bodyPr>
            <a:normAutofit fontScale="92500" lnSpcReduction="10000"/>
          </a:bodyPr>
          <a:lstStyle/>
          <a:p>
            <a:pPr>
              <a:lnSpc>
                <a:spcPct val="90000"/>
              </a:lnSpc>
            </a:pPr>
            <a:r>
              <a:rPr lang="en-US" dirty="0"/>
              <a:t>Late Assignments are heavily penalized!</a:t>
            </a:r>
          </a:p>
          <a:p>
            <a:pPr lvl="1">
              <a:lnSpc>
                <a:spcPct val="90000"/>
              </a:lnSpc>
            </a:pPr>
            <a:r>
              <a:rPr lang="en-US" sz="2800" dirty="0"/>
              <a:t>One chance at end of semester for re-grade</a:t>
            </a:r>
          </a:p>
          <a:p>
            <a:pPr>
              <a:lnSpc>
                <a:spcPct val="90000"/>
              </a:lnSpc>
            </a:pPr>
            <a:r>
              <a:rPr lang="en-US" dirty="0"/>
              <a:t>A pattern of being late with assignment or project submissions will result in the loss of at least a letter grade.</a:t>
            </a:r>
          </a:p>
          <a:p>
            <a:pPr>
              <a:lnSpc>
                <a:spcPct val="90000"/>
              </a:lnSpc>
            </a:pPr>
            <a:r>
              <a:rPr lang="en-US" dirty="0"/>
              <a:t>Poor spelling/grammar will be penalized!</a:t>
            </a:r>
          </a:p>
          <a:p>
            <a:pPr lvl="1">
              <a:lnSpc>
                <a:spcPct val="90000"/>
              </a:lnSpc>
            </a:pPr>
            <a:r>
              <a:rPr lang="en-US" dirty="0"/>
              <a:t>Up to 10% of item grade</a:t>
            </a:r>
          </a:p>
          <a:p>
            <a:pPr lvl="1">
              <a:lnSpc>
                <a:spcPct val="90000"/>
              </a:lnSpc>
            </a:pPr>
            <a:r>
              <a:rPr lang="en-US" dirty="0"/>
              <a:t>Make use of the </a:t>
            </a:r>
            <a:r>
              <a:rPr lang="en-US" dirty="0">
                <a:hlinkClick r:id="rId3"/>
              </a:rPr>
              <a:t>Writing Center</a:t>
            </a:r>
            <a:endParaRPr lang="en-US" dirty="0"/>
          </a:p>
          <a:p>
            <a:pPr>
              <a:lnSpc>
                <a:spcPct val="90000"/>
              </a:lnSpc>
            </a:pPr>
            <a:r>
              <a:rPr lang="en-US" dirty="0"/>
              <a:t>No extra credit, no make-up exams!</a:t>
            </a:r>
          </a:p>
          <a:p>
            <a:pPr>
              <a:lnSpc>
                <a:spcPct val="90000"/>
              </a:lnSpc>
            </a:pPr>
            <a:r>
              <a:rPr lang="en-US" dirty="0"/>
              <a:t>Professor Paulson does not give out grades</a:t>
            </a:r>
          </a:p>
          <a:p>
            <a:pPr>
              <a:lnSpc>
                <a:spcPct val="90000"/>
              </a:lnSpc>
            </a:pPr>
            <a:r>
              <a:rPr lang="en-US" dirty="0"/>
              <a:t>Students earn grades!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PgP MIS 452</a:t>
            </a:r>
            <a:endParaRPr lang="en-US" dirty="0"/>
          </a:p>
        </p:txBody>
      </p:sp>
      <p:sp>
        <p:nvSpPr>
          <p:cNvPr id="6" name="Slide Number Placeholder 5"/>
          <p:cNvSpPr>
            <a:spLocks noGrp="1"/>
          </p:cNvSpPr>
          <p:nvPr>
            <p:ph type="sldNum" sz="quarter" idx="12"/>
          </p:nvPr>
        </p:nvSpPr>
        <p:spPr/>
        <p:txBody>
          <a:bodyPr/>
          <a:lstStyle/>
          <a:p>
            <a:fld id="{4E41B61D-9355-4F0E-960C-2BFE9CAF12E8}" type="slidenum">
              <a:rPr lang="en-US" smtClean="0"/>
              <a:pPr/>
              <a:t>26</a:t>
            </a:fld>
            <a:endParaRPr lang="en-US"/>
          </a:p>
        </p:txBody>
      </p:sp>
    </p:spTree>
    <p:extLst>
      <p:ext uri="{BB962C8B-B14F-4D97-AF65-F5344CB8AC3E}">
        <p14:creationId xmlns:p14="http://schemas.microsoft.com/office/powerpoint/2010/main" val="175844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Grading</a:t>
            </a:r>
          </a:p>
        </p:txBody>
      </p:sp>
      <p:sp>
        <p:nvSpPr>
          <p:cNvPr id="56323" name="Rectangle 3"/>
          <p:cNvSpPr>
            <a:spLocks noGrp="1" noChangeArrowheads="1"/>
          </p:cNvSpPr>
          <p:nvPr>
            <p:ph idx="1"/>
          </p:nvPr>
        </p:nvSpPr>
        <p:spPr/>
        <p:txBody>
          <a:bodyPr/>
          <a:lstStyle/>
          <a:p>
            <a:endParaRPr lang="en-US" sz="2600" dirty="0"/>
          </a:p>
          <a:p>
            <a:pPr>
              <a:buFont typeface="Wingdings" pitchFamily="2" charset="2"/>
              <a:buChar char="ü"/>
            </a:pPr>
            <a:r>
              <a:rPr lang="en-US" sz="2600" dirty="0"/>
              <a:t>Late Assignments are penalized!</a:t>
            </a:r>
          </a:p>
          <a:p>
            <a:pPr>
              <a:buFont typeface="Wingdings" pitchFamily="2" charset="2"/>
              <a:buChar char="ü"/>
            </a:pPr>
            <a:r>
              <a:rPr lang="en-US" sz="2600" dirty="0"/>
              <a:t>No extra credit</a:t>
            </a:r>
          </a:p>
          <a:p>
            <a:pPr>
              <a:buFont typeface="Wingdings" pitchFamily="2" charset="2"/>
              <a:buChar char="ü"/>
            </a:pPr>
            <a:r>
              <a:rPr lang="en-US" sz="2600" dirty="0"/>
              <a:t>No make-up exams!</a:t>
            </a:r>
          </a:p>
          <a:p>
            <a:endParaRPr lang="en-US" sz="2600" dirty="0"/>
          </a:p>
          <a:p>
            <a:pPr algn="ctr">
              <a:buFont typeface="Wingdings" pitchFamily="2" charset="2"/>
              <a:buNone/>
            </a:pPr>
            <a:r>
              <a:rPr lang="en-US" sz="2600" dirty="0"/>
              <a:t>Professor Paulson does not give out grades</a:t>
            </a:r>
          </a:p>
          <a:p>
            <a:pPr algn="ctr">
              <a:buFont typeface="Wingdings" pitchFamily="2" charset="2"/>
              <a:buNone/>
            </a:pPr>
            <a:r>
              <a:rPr lang="en-US" sz="2600" dirty="0"/>
              <a:t> Students earn grades!</a:t>
            </a:r>
          </a:p>
          <a:p>
            <a:endParaRPr lang="en-US" sz="2600"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6BB0CE95-0234-4616-A424-C4B64A4780E3}"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a:t>After This Course?</a:t>
            </a:r>
          </a:p>
        </p:txBody>
      </p:sp>
      <p:sp>
        <p:nvSpPr>
          <p:cNvPr id="56323" name="Rectangle 3"/>
          <p:cNvSpPr>
            <a:spLocks noGrp="1" noChangeArrowheads="1"/>
          </p:cNvSpPr>
          <p:nvPr>
            <p:ph idx="1"/>
          </p:nvPr>
        </p:nvSpPr>
        <p:spPr/>
        <p:txBody>
          <a:bodyPr/>
          <a:lstStyle/>
          <a:p>
            <a:endParaRPr lang="en-US" sz="2600" dirty="0"/>
          </a:p>
          <a:p>
            <a:r>
              <a:rPr lang="en-US" sz="2400" dirty="0"/>
              <a:t>Enjoy learning new software applications and problem solving? Consider MIS major or minor</a:t>
            </a:r>
          </a:p>
          <a:p>
            <a:r>
              <a:rPr lang="en-US" sz="2400" dirty="0"/>
              <a:t>Consider joining MISA, the MIS student organization-major not required</a:t>
            </a:r>
          </a:p>
          <a:p>
            <a:r>
              <a:rPr lang="en-US" sz="2400" dirty="0"/>
              <a:t>Have questions about advising, scholarships, internships, careers, graduate school…</a:t>
            </a:r>
          </a:p>
          <a:p>
            <a:r>
              <a:rPr lang="en-US" sz="2400" dirty="0"/>
              <a:t>Contact me at your convenience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6BB0CE95-0234-4616-A424-C4B64A4780E3}" type="slidenum">
              <a:rPr lang="en-US"/>
              <a:pPr/>
              <a:t>28</a:t>
            </a:fld>
            <a:endParaRPr lang="en-US"/>
          </a:p>
        </p:txBody>
      </p:sp>
    </p:spTree>
    <p:extLst>
      <p:ext uri="{BB962C8B-B14F-4D97-AF65-F5344CB8AC3E}">
        <p14:creationId xmlns:p14="http://schemas.microsoft.com/office/powerpoint/2010/main" val="261179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Instructor Background</a:t>
            </a:r>
          </a:p>
        </p:txBody>
      </p:sp>
      <p:sp>
        <p:nvSpPr>
          <p:cNvPr id="46083" name="Rectangle 3"/>
          <p:cNvSpPr>
            <a:spLocks noGrp="1" noChangeArrowheads="1"/>
          </p:cNvSpPr>
          <p:nvPr>
            <p:ph idx="1"/>
          </p:nvPr>
        </p:nvSpPr>
        <p:spPr/>
        <p:txBody>
          <a:bodyPr/>
          <a:lstStyle/>
          <a:p>
            <a:r>
              <a:rPr lang="en-US"/>
              <a:t>Attorney</a:t>
            </a:r>
          </a:p>
          <a:p>
            <a:r>
              <a:rPr lang="en-US"/>
              <a:t>Mechanical Engineer</a:t>
            </a:r>
          </a:p>
          <a:p>
            <a:r>
              <a:rPr lang="en-US"/>
              <a:t>Operations Manager</a:t>
            </a:r>
          </a:p>
          <a:p>
            <a:r>
              <a:rPr lang="en-US"/>
              <a:t>Business Systems Consultant</a:t>
            </a:r>
          </a:p>
          <a:p>
            <a:r>
              <a:rPr lang="en-US"/>
              <a:t>Professor</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PgP MIS 452</a:t>
            </a:r>
            <a:endParaRPr lang="en-US" dirty="0"/>
          </a:p>
        </p:txBody>
      </p:sp>
      <p:sp>
        <p:nvSpPr>
          <p:cNvPr id="6" name="Slide Number Placeholder 5"/>
          <p:cNvSpPr>
            <a:spLocks noGrp="1"/>
          </p:cNvSpPr>
          <p:nvPr>
            <p:ph type="sldNum" sz="quarter" idx="12"/>
          </p:nvPr>
        </p:nvSpPr>
        <p:spPr/>
        <p:txBody>
          <a:bodyPr>
            <a:normAutofit/>
          </a:bodyPr>
          <a:lstStyle/>
          <a:p>
            <a:fld id="{E50A459B-A539-4BAB-BA7D-CEFDEDAC941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Course Description-Catalog</a:t>
            </a:r>
          </a:p>
        </p:txBody>
      </p:sp>
      <p:sp>
        <p:nvSpPr>
          <p:cNvPr id="4099" name="Rectangle 3"/>
          <p:cNvSpPr>
            <a:spLocks noGrp="1" noChangeArrowheads="1"/>
          </p:cNvSpPr>
          <p:nvPr>
            <p:ph idx="1"/>
          </p:nvPr>
        </p:nvSpPr>
        <p:spPr/>
        <p:txBody>
          <a:bodyPr>
            <a:normAutofit fontScale="77500" lnSpcReduction="20000"/>
          </a:bodyPr>
          <a:lstStyle/>
          <a:p>
            <a:r>
              <a:rPr lang="en-US" dirty="0"/>
              <a:t>This course provides an understanding of basic concepts involved in management of data communications, teleprocessing, and networks. Topics covered in this course include a review of the history of data communications and communications networks, fundamental principles of managing data and voice communications and network security. Various commercial products are surveyed. The necessity of managing telecommunications in business is emphasized and issues in applying telecommunications in corporate environments are discussed. Also, the effects of regulatory environment in telecommunications industry are covered.</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2F511FCC-C34C-44E7-912D-6311ADE6FEB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r>
              <a:rPr lang="en-US"/>
              <a:t>Course Description</a:t>
            </a:r>
          </a:p>
        </p:txBody>
      </p:sp>
      <p:sp>
        <p:nvSpPr>
          <p:cNvPr id="34819" name="Rectangle 1027"/>
          <p:cNvSpPr>
            <a:spLocks noGrp="1" noChangeArrowheads="1"/>
          </p:cNvSpPr>
          <p:nvPr>
            <p:ph idx="1"/>
          </p:nvPr>
        </p:nvSpPr>
        <p:spPr/>
        <p:txBody>
          <a:bodyPr/>
          <a:lstStyle/>
          <a:p>
            <a:r>
              <a:rPr lang="en-US" dirty="0"/>
              <a:t>Investigate network issues important to organizations</a:t>
            </a:r>
          </a:p>
          <a:p>
            <a:r>
              <a:rPr lang="en-US" dirty="0"/>
              <a:t>Learn tools to investigate network health</a:t>
            </a:r>
          </a:p>
          <a:p>
            <a:r>
              <a:rPr lang="en-US" dirty="0"/>
              <a:t>Become acquainted with network related issues facing businesses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C28A1A9D-AB0B-4115-9232-0B03404E9417}"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Areas of Concentration</a:t>
            </a:r>
          </a:p>
        </p:txBody>
      </p:sp>
      <p:sp>
        <p:nvSpPr>
          <p:cNvPr id="6147" name="Rectangle 3"/>
          <p:cNvSpPr>
            <a:spLocks noGrp="1" noChangeArrowheads="1"/>
          </p:cNvSpPr>
          <p:nvPr>
            <p:ph idx="1"/>
          </p:nvPr>
        </p:nvSpPr>
        <p:spPr/>
        <p:txBody>
          <a:bodyPr/>
          <a:lstStyle/>
          <a:p>
            <a:r>
              <a:rPr lang="en-US" dirty="0"/>
              <a:t>Understand issues</a:t>
            </a:r>
          </a:p>
          <a:p>
            <a:r>
              <a:rPr lang="en-US" dirty="0"/>
              <a:t>Familiarization with the tools/software</a:t>
            </a:r>
          </a:p>
          <a:p>
            <a:r>
              <a:rPr lang="en-US" dirty="0"/>
              <a:t>Analyze existing networks</a:t>
            </a:r>
          </a:p>
          <a:p>
            <a:r>
              <a:rPr lang="en-US" dirty="0"/>
              <a:t>Design or modify networks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MIS452</a:t>
            </a:r>
          </a:p>
        </p:txBody>
      </p:sp>
      <p:sp>
        <p:nvSpPr>
          <p:cNvPr id="6" name="Slide Number Placeholder 5"/>
          <p:cNvSpPr>
            <a:spLocks noGrp="1"/>
          </p:cNvSpPr>
          <p:nvPr>
            <p:ph type="sldNum" sz="quarter" idx="12"/>
          </p:nvPr>
        </p:nvSpPr>
        <p:spPr/>
        <p:txBody>
          <a:bodyPr>
            <a:normAutofit/>
          </a:bodyPr>
          <a:lstStyle/>
          <a:p>
            <a:fld id="{77BC9E88-A036-489A-85BD-70F7C167C8E1}"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Analyze Existing Networks</a:t>
            </a:r>
          </a:p>
        </p:txBody>
      </p:sp>
      <p:sp>
        <p:nvSpPr>
          <p:cNvPr id="44035" name="Rectangle 3"/>
          <p:cNvSpPr>
            <a:spLocks noGrp="1" noChangeArrowheads="1"/>
          </p:cNvSpPr>
          <p:nvPr>
            <p:ph idx="1"/>
          </p:nvPr>
        </p:nvSpPr>
        <p:spPr/>
        <p:txBody>
          <a:bodyPr/>
          <a:lstStyle/>
          <a:p>
            <a:r>
              <a:rPr lang="en-US" dirty="0"/>
              <a:t>Review program design</a:t>
            </a:r>
          </a:p>
          <a:p>
            <a:r>
              <a:rPr lang="en-US" dirty="0"/>
              <a:t>Learn alternate solutions, approaches</a:t>
            </a:r>
          </a:p>
          <a:p>
            <a:r>
              <a:rPr lang="en-US" dirty="0"/>
              <a:t>Verify program yields desired result</a:t>
            </a:r>
          </a:p>
          <a:p>
            <a:r>
              <a:rPr lang="en-US" dirty="0"/>
              <a:t>Improve existing programs</a:t>
            </a:r>
          </a:p>
          <a:p>
            <a:r>
              <a:rPr lang="en-US" dirty="0"/>
              <a:t>Discuss alternate methods with classmates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PgP</a:t>
            </a:r>
          </a:p>
        </p:txBody>
      </p:sp>
      <p:sp>
        <p:nvSpPr>
          <p:cNvPr id="6" name="Slide Number Placeholder 5"/>
          <p:cNvSpPr>
            <a:spLocks noGrp="1"/>
          </p:cNvSpPr>
          <p:nvPr>
            <p:ph type="sldNum" sz="quarter" idx="12"/>
          </p:nvPr>
        </p:nvSpPr>
        <p:spPr/>
        <p:txBody>
          <a:bodyPr>
            <a:normAutofit/>
          </a:bodyPr>
          <a:lstStyle/>
          <a:p>
            <a:fld id="{72C64CD4-4900-4E2C-A91C-7D0A84D846F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a:t>Design Based on Specification</a:t>
            </a:r>
          </a:p>
        </p:txBody>
      </p:sp>
      <p:sp>
        <p:nvSpPr>
          <p:cNvPr id="12291" name="Rectangle 3"/>
          <p:cNvSpPr>
            <a:spLocks noGrp="1" noChangeArrowheads="1"/>
          </p:cNvSpPr>
          <p:nvPr>
            <p:ph idx="1"/>
          </p:nvPr>
        </p:nvSpPr>
        <p:spPr/>
        <p:txBody>
          <a:bodyPr/>
          <a:lstStyle/>
          <a:p>
            <a:r>
              <a:rPr lang="en-US" dirty="0"/>
              <a:t>Make decisions related to network design</a:t>
            </a:r>
          </a:p>
          <a:p>
            <a:r>
              <a:rPr lang="en-US" dirty="0"/>
              <a:t>Decide best way to proceed based on your </a:t>
            </a:r>
            <a:r>
              <a:rPr lang="en-US" u="sng" dirty="0"/>
              <a:t>current</a:t>
            </a:r>
            <a:r>
              <a:rPr lang="en-US" dirty="0"/>
              <a:t> knowledge</a:t>
            </a:r>
          </a:p>
          <a:p>
            <a:r>
              <a:rPr lang="en-US" dirty="0"/>
              <a:t>Learn trouble-shooting techniques</a:t>
            </a:r>
          </a:p>
          <a:p>
            <a:r>
              <a:rPr lang="en-US" dirty="0"/>
              <a:t>Build progressively more complex networks</a:t>
            </a:r>
          </a:p>
          <a:p>
            <a:r>
              <a:rPr lang="en-US" dirty="0"/>
              <a:t>Develop a network plan</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BA1BD7E1-F3ED-4423-B25F-FF73C97D27E2}"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Materials</a:t>
            </a:r>
          </a:p>
        </p:txBody>
      </p:sp>
      <p:sp>
        <p:nvSpPr>
          <p:cNvPr id="14339" name="Rectangle 3"/>
          <p:cNvSpPr>
            <a:spLocks noGrp="1" noChangeArrowheads="1"/>
          </p:cNvSpPr>
          <p:nvPr>
            <p:ph idx="1"/>
          </p:nvPr>
        </p:nvSpPr>
        <p:spPr/>
        <p:txBody>
          <a:bodyPr>
            <a:normAutofit/>
          </a:bodyPr>
          <a:lstStyle/>
          <a:p>
            <a:r>
              <a:rPr lang="en-US" dirty="0"/>
              <a:t>Book</a:t>
            </a:r>
          </a:p>
          <a:p>
            <a:pPr lvl="1"/>
            <a:r>
              <a:rPr lang="en-US" b="1" dirty="0" err="1"/>
              <a:t>Tomsho</a:t>
            </a:r>
            <a:r>
              <a:rPr lang="en-US" b="1" dirty="0"/>
              <a:t>, Greg </a:t>
            </a:r>
            <a:r>
              <a:rPr lang="en-US" b="1" i="1" dirty="0"/>
              <a:t>Guide to Networking Essentials, 8e, </a:t>
            </a:r>
            <a:r>
              <a:rPr lang="en-US" b="1" dirty="0"/>
              <a:t>Cengage MindTap</a:t>
            </a:r>
            <a:br>
              <a:rPr lang="en-US" b="1" dirty="0"/>
            </a:br>
            <a:endParaRPr lang="en-US" b="1" dirty="0"/>
          </a:p>
          <a:p>
            <a:pPr lvl="1"/>
            <a:r>
              <a:rPr lang="en-US" dirty="0"/>
              <a:t>Files available at:</a:t>
            </a:r>
          </a:p>
          <a:p>
            <a:pPr lvl="1">
              <a:buFont typeface="Wingdings" pitchFamily="2" charset="2"/>
              <a:buNone/>
            </a:pPr>
            <a:r>
              <a:rPr lang="en-US" dirty="0">
                <a:hlinkClick r:id="rId3" action="ppaction://hlinkfile"/>
              </a:rPr>
              <a:t>\\store\classes\20243001634\ReadOnly</a:t>
            </a:r>
            <a:endParaRPr lang="en-US" dirty="0"/>
          </a:p>
          <a:p>
            <a:pPr lvl="1">
              <a:buFont typeface="Wingdings" pitchFamily="2" charset="2"/>
              <a:buNone/>
            </a:pPr>
            <a:r>
              <a:rPr lang="en-US" dirty="0"/>
              <a:t>OneDrive </a:t>
            </a:r>
            <a:r>
              <a:rPr lang="en-US" dirty="0" err="1"/>
              <a:t>ReadOnly</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err="1"/>
              <a:t>PgP</a:t>
            </a:r>
            <a:r>
              <a:rPr lang="en-US" dirty="0"/>
              <a:t> MIS 452</a:t>
            </a:r>
          </a:p>
        </p:txBody>
      </p:sp>
      <p:sp>
        <p:nvSpPr>
          <p:cNvPr id="6" name="Slide Number Placeholder 5"/>
          <p:cNvSpPr>
            <a:spLocks noGrp="1"/>
          </p:cNvSpPr>
          <p:nvPr>
            <p:ph type="sldNum" sz="quarter" idx="12"/>
          </p:nvPr>
        </p:nvSpPr>
        <p:spPr/>
        <p:txBody>
          <a:bodyPr>
            <a:normAutofit/>
          </a:bodyPr>
          <a:lstStyle/>
          <a:p>
            <a:fld id="{0859AD2D-CD24-48B6-8714-3BE43FB9575D}" type="slidenum">
              <a:rPr lang="en-US"/>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IS 452     Spring 2010&amp;quot;&quot;/&gt;&lt;property id=&quot;20307&quot; value=&quot;272&quot;/&gt;&lt;/object&gt;&lt;object type=&quot;3&quot; unique_id=&quot;10006&quot;&gt;&lt;property id=&quot;20148&quot; value=&quot;5&quot;/&gt;&lt;property id=&quot;20300&quot; value=&quot;Slide 3 - &amp;quot;Instructor Background&amp;quot;&quot;/&gt;&lt;property id=&quot;20307&quot; value=&quot;276&quot;/&gt;&lt;/object&gt;&lt;object type=&quot;3&quot; unique_id=&quot;10007&quot;&gt;&lt;property id=&quot;20148&quot; value=&quot;5&quot;/&gt;&lt;property id=&quot;20300&quot; value=&quot;Slide 4 - &amp;quot;Instructor’s Web Site&amp;quot;&quot;/&gt;&lt;property id=&quot;20307&quot; value=&quot;277&quot;/&gt;&lt;/object&gt;&lt;object type=&quot;3&quot; unique_id=&quot;10008&quot;&gt;&lt;property id=&quot;20148&quot; value=&quot;5&quot;/&gt;&lt;property id=&quot;20300&quot; value=&quot;Slide 5 - &amp;quot;Course Description-Catalog&amp;quot;&quot;/&gt;&lt;property id=&quot;20307&quot; value=&quot;257&quot;/&gt;&lt;/object&gt;&lt;object type=&quot;3&quot; unique_id=&quot;10009&quot;&gt;&lt;property id=&quot;20148&quot; value=&quot;5&quot;/&gt;&lt;property id=&quot;20300&quot; value=&quot;Slide 6 - &amp;quot;Course Description&amp;quot;&quot;/&gt;&lt;property id=&quot;20307&quot; value=&quot;271&quot;/&gt;&lt;/object&gt;&lt;object type=&quot;3&quot; unique_id=&quot;10010&quot;&gt;&lt;property id=&quot;20148&quot; value=&quot;5&quot;/&gt;&lt;property id=&quot;20300&quot; value=&quot;Slide 7 - &amp;quot;Areas of Concentration&amp;quot;&quot;/&gt;&lt;property id=&quot;20307&quot; value=&quot;258&quot;/&gt;&lt;/object&gt;&lt;object type=&quot;3&quot; unique_id=&quot;10011&quot;&gt;&lt;property id=&quot;20148&quot; value=&quot;5&quot;/&gt;&lt;property id=&quot;20300&quot; value=&quot;Slide 8 - &amp;quot;Analyze Existing Networks&amp;quot;&quot;/&gt;&lt;property id=&quot;20307&quot; value=&quot;274&quot;/&gt;&lt;/object&gt;&lt;object type=&quot;3&quot; unique_id=&quot;10012&quot;&gt;&lt;property id=&quot;20148&quot; value=&quot;5&quot;/&gt;&lt;property id=&quot;20300&quot; value=&quot;Slide 9 - &amp;quot;Design Based on Specification&amp;quot;&quot;/&gt;&lt;property id=&quot;20307&quot; value=&quot;261&quot;/&gt;&lt;/object&gt;&lt;object type=&quot;3&quot; unique_id=&quot;10013&quot;&gt;&lt;property id=&quot;20148&quot; value=&quot;5&quot;/&gt;&lt;property id=&quot;20300&quot; value=&quot;Slide 10 - &amp;quot;Materials&amp;quot;&quot;/&gt;&lt;property id=&quot;20307&quot; value=&quot;262&quot;/&gt;&lt;/object&gt;&lt;object type=&quot;3&quot; unique_id=&quot;10014&quot;&gt;&lt;property id=&quot;20148&quot; value=&quot;5&quot;/&gt;&lt;property id=&quot;20300&quot; value=&quot;Slide 11 - &amp;quot;Reference Materials&amp;quot;&quot;/&gt;&lt;property id=&quot;20307&quot; value=&quot;288&quot;/&gt;&lt;/object&gt;&lt;object type=&quot;3&quot; unique_id=&quot;10015&quot;&gt;&lt;property id=&quot;20148&quot; value=&quot;5&quot;/&gt;&lt;property id=&quot;20300&quot; value=&quot;Slide 12 - &amp;quot;Material to be covered&amp;quot;&quot;/&gt;&lt;property id=&quot;20307&quot; value=&quot;273&quot;/&gt;&lt;/object&gt;&lt;object type=&quot;3&quot; unique_id=&quot;10016&quot;&gt;&lt;property id=&quot;20148&quot; value=&quot;5&quot;/&gt;&lt;property id=&quot;20300&quot; value=&quot;Slide 13 - &amp;quot;Classroom Info&amp;quot;&quot;/&gt;&lt;property id=&quot;20307&quot; value=&quot;282&quot;/&gt;&lt;/object&gt;&lt;object type=&quot;3&quot; unique_id=&quot;10017&quot;&gt;&lt;property id=&quot;20148&quot; value=&quot;5&quot;/&gt;&lt;property id=&quot;20300&quot; value=&quot;Slide 14 - &amp;quot;Always Use Your Power Supply!&amp;quot;&quot;/&gt;&lt;property id=&quot;20307&quot; value=&quot;298&quot;/&gt;&lt;/object&gt;&lt;object type=&quot;3&quot; unique_id=&quot;10019&quot;&gt;&lt;property id=&quot;20148&quot; value=&quot;5&quot;/&gt;&lt;property id=&quot;20300&quot; value=&quot;Slide 15 - &amp;quot;Attendance and Participation&amp;quot;&quot;/&gt;&lt;property id=&quot;20307&quot; value=&quot;263&quot;/&gt;&lt;/object&gt;&lt;object type=&quot;3&quot; unique_id=&quot;10020&quot;&gt;&lt;property id=&quot;20148&quot; value=&quot;5&quot;/&gt;&lt;property id=&quot;20300&quot; value=&quot;Slide 16 - &amp;quot;Project 1-Homework Web Site&amp;quot;&quot;/&gt;&lt;property id=&quot;20307&quot; value=&quot;285&quot;/&gt;&lt;/object&gt;&lt;object type=&quot;3&quot; unique_id=&quot;10021&quot;&gt;&lt;property id=&quot;20148&quot; value=&quot;5&quot;/&gt;&lt;property id=&quot;20300&quot; value=&quot;Slide 17 - &amp;quot;Project 2- SmartPhones!&amp;quot;&quot;/&gt;&lt;property id=&quot;20307&quot; value=&quot;296&quot;/&gt;&lt;/object&gt;&lt;object type=&quot;3&quot; unique_id=&quot;10022&quot;&gt;&lt;property id=&quot;20148&quot; value=&quot;5&quot;/&gt;&lt;property id=&quot;20300&quot; value=&quot;Slide 19 - &amp;quot;Homework&amp;quot;&quot;/&gt;&lt;property id=&quot;20307&quot; value=&quot;266&quot;/&gt;&lt;/object&gt;&lt;object type=&quot;3&quot; unique_id=&quot;10023&quot;&gt;&lt;property id=&quot;20148&quot; value=&quot;5&quot;/&gt;&lt;property id=&quot;20300&quot; value=&quot;Slide 20 - &amp;quot;Homework&amp;quot;&quot;/&gt;&lt;property id=&quot;20307&quot; value=&quot;287&quot;/&gt;&lt;/object&gt;&lt;object type=&quot;3&quot; unique_id=&quot;10024&quot;&gt;&lt;property id=&quot;20148&quot; value=&quot;5&quot;/&gt;&lt;property id=&quot;20300&quot; value=&quot;Slide 21 - &amp;quot;Exam Notice&amp;quot;&quot;/&gt;&lt;property id=&quot;20307&quot; value=&quot;291&quot;/&gt;&lt;/object&gt;&lt;object type=&quot;3&quot; unique_id=&quot;10025&quot;&gt;&lt;property id=&quot;20148&quot; value=&quot;5&quot;/&gt;&lt;property id=&quot;20300&quot; value=&quot;Slide 22 - &amp;quot;Midterms&amp;quot;&quot;/&gt;&lt;property id=&quot;20307&quot; value=&quot;278&quot;/&gt;&lt;/object&gt;&lt;object type=&quot;3&quot; unique_id=&quot;10026&quot;&gt;&lt;property id=&quot;20148&quot; value=&quot;5&quot;/&gt;&lt;property id=&quot;20300&quot; value=&quot;Slide 23 - &amp;quot;Final&amp;quot;&quot;/&gt;&lt;property id=&quot;20307&quot; value=&quot;269&quot;/&gt;&lt;/object&gt;&lt;object type=&quot;3&quot; unique_id=&quot;10027&quot;&gt;&lt;property id=&quot;20148&quot; value=&quot;5&quot;/&gt;&lt;property id=&quot;20300&quot; value=&quot;Slide 24 - &amp;quot;Policy on Collaboration&amp;quot;&quot;/&gt;&lt;property id=&quot;20307&quot; value=&quot;283&quot;/&gt;&lt;/object&gt;&lt;object type=&quot;3&quot; unique_id=&quot;10028&quot;&gt;&lt;property id=&quot;20148&quot; value=&quot;5&quot;/&gt;&lt;property id=&quot;20300&quot; value=&quot;Slide 25 - &amp;quot;Grading&amp;quot;&quot;/&gt;&lt;property id=&quot;20307&quot; value=&quot;280&quot;/&gt;&lt;/object&gt;&lt;object type=&quot;3&quot; unique_id=&quot;10029&quot;&gt;&lt;property id=&quot;20148&quot; value=&quot;5&quot;/&gt;&lt;property id=&quot;20300&quot; value=&quot;Slide 26 - &amp;quot;Final Grade&amp;quot;&quot;/&gt;&lt;property id=&quot;20307&quot; value=&quot;265&quot;/&gt;&lt;/object&gt;&lt;object type=&quot;3&quot; unique_id=&quot;10030&quot;&gt;&lt;property id=&quot;20148&quot; value=&quot;5&quot;/&gt;&lt;property id=&quot;20300&quot; value=&quot;Slide 27 - &amp;quot;Grading&amp;quot;&quot;/&gt;&lt;property id=&quot;20307&quot; value=&quot;284&quot;/&gt;&lt;/object&gt;&lt;object type=&quot;3&quot; unique_id=&quot;10062&quot;&gt;&lt;property id=&quot;20148&quot; value=&quot;5&quot;/&gt;&lt;property id=&quot;20300&quot; value=&quot;Slide 18 - &amp;quot;Project 3- SOHO Network&amp;quot;&quot;/&gt;&lt;property id=&quot;20307&quot; value=&quot;300&quot;/&gt;&lt;/object&gt;&lt;object type=&quot;3&quot; unique_id=&quot;10218&quot;&gt;&lt;property id=&quot;20148&quot; value=&quot;5&quot;/&gt;&lt;property id=&quot;20300&quot; value=&quot;Slide 2 - &amp;quot;Class Overview&amp;quot;&quot;/&gt;&lt;property id=&quot;20307&quot; value=&quot;301&quot;/&gt;&lt;/object&gt;&lt;/object&gt;&lt;/object&gt;&lt;/database&gt;"/>
</p:tagLst>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2725</TotalTime>
  <Words>1120</Words>
  <Application>Microsoft Office PowerPoint</Application>
  <PresentationFormat>On-screen Show (4:3)</PresentationFormat>
  <Paragraphs>238</Paragraphs>
  <Slides>28</Slides>
  <Notes>28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28</vt:i4>
      </vt:variant>
    </vt:vector>
  </HeadingPairs>
  <TitlesOfParts>
    <vt:vector size="37" baseType="lpstr">
      <vt:lpstr>Arial</vt:lpstr>
      <vt:lpstr>Calibri</vt:lpstr>
      <vt:lpstr>Times New Roman</vt:lpstr>
      <vt:lpstr>Verdana</vt:lpstr>
      <vt:lpstr>Wingdings</vt:lpstr>
      <vt:lpstr>Wingdings 2</vt:lpstr>
      <vt:lpstr>Custom Design</vt:lpstr>
      <vt:lpstr>1_Custom Design</vt:lpstr>
      <vt:lpstr>Aspect</vt:lpstr>
      <vt:lpstr>MIS 452     Fall 2023</vt:lpstr>
      <vt:lpstr>Class Overview</vt:lpstr>
      <vt:lpstr>Instructor Background</vt:lpstr>
      <vt:lpstr>Course Description-Catalog</vt:lpstr>
      <vt:lpstr>Course Description</vt:lpstr>
      <vt:lpstr>Areas of Concentration</vt:lpstr>
      <vt:lpstr>Analyze Existing Networks</vt:lpstr>
      <vt:lpstr>Design Based on Specification</vt:lpstr>
      <vt:lpstr>Materials</vt:lpstr>
      <vt:lpstr>Reference Materials</vt:lpstr>
      <vt:lpstr>Material to be covered</vt:lpstr>
      <vt:lpstr>Classroom Info</vt:lpstr>
      <vt:lpstr>Attendance and Participation</vt:lpstr>
      <vt:lpstr>Project 1 Assignment Website</vt:lpstr>
      <vt:lpstr>Project 2- Virtualization!</vt:lpstr>
      <vt:lpstr>Project 3- SOHO Network</vt:lpstr>
      <vt:lpstr>Project 4-Internet of Things</vt:lpstr>
      <vt:lpstr>Assignments</vt:lpstr>
      <vt:lpstr>Assignments</vt:lpstr>
      <vt:lpstr>Exam Notice</vt:lpstr>
      <vt:lpstr>Midterms</vt:lpstr>
      <vt:lpstr>Final</vt:lpstr>
      <vt:lpstr>Grading</vt:lpstr>
      <vt:lpstr>Final Grade</vt:lpstr>
      <vt:lpstr>Policy on Collaboration</vt:lpstr>
      <vt:lpstr>Grading</vt:lpstr>
      <vt:lpstr>Grading</vt:lpstr>
      <vt:lpstr>After This Course?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Overview</dc:title>
  <dc:creator>The Paulson Family</dc:creator>
  <cp:lastModifiedBy>Paulson, Patrick G</cp:lastModifiedBy>
  <cp:revision>244</cp:revision>
  <dcterms:created xsi:type="dcterms:W3CDTF">2000-01-09T21:47:31Z</dcterms:created>
  <dcterms:modified xsi:type="dcterms:W3CDTF">2023-08-15T22:37:13Z</dcterms:modified>
</cp:coreProperties>
</file>