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93" r:id="rId1"/>
  </p:sldMasterIdLst>
  <p:notesMasterIdLst>
    <p:notesMasterId r:id="rId26"/>
  </p:notesMasterIdLst>
  <p:sldIdLst>
    <p:sldId id="272" r:id="rId2"/>
    <p:sldId id="256" r:id="rId3"/>
    <p:sldId id="276" r:id="rId4"/>
    <p:sldId id="277" r:id="rId5"/>
    <p:sldId id="257" r:id="rId6"/>
    <p:sldId id="271" r:id="rId7"/>
    <p:sldId id="258" r:id="rId8"/>
    <p:sldId id="275" r:id="rId9"/>
    <p:sldId id="274" r:id="rId10"/>
    <p:sldId id="262" r:id="rId11"/>
    <p:sldId id="273" r:id="rId12"/>
    <p:sldId id="282" r:id="rId13"/>
    <p:sldId id="263" r:id="rId14"/>
    <p:sldId id="285" r:id="rId15"/>
    <p:sldId id="292" r:id="rId16"/>
    <p:sldId id="266" r:id="rId17"/>
    <p:sldId id="291" r:id="rId18"/>
    <p:sldId id="278" r:id="rId19"/>
    <p:sldId id="269" r:id="rId20"/>
    <p:sldId id="283" r:id="rId21"/>
    <p:sldId id="280" r:id="rId22"/>
    <p:sldId id="265" r:id="rId23"/>
    <p:sldId id="284" r:id="rId24"/>
    <p:sldId id="293" r:id="rId25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81170" autoAdjust="0"/>
  </p:normalViewPr>
  <p:slideViewPr>
    <p:cSldViewPr>
      <p:cViewPr varScale="1">
        <p:scale>
          <a:sx n="63" d="100"/>
          <a:sy n="63" d="100"/>
        </p:scale>
        <p:origin x="174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C8B8E1C7-E643-4A97-B64B-BC6F131D7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0151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EF5C3A-E638-47C2-92FF-698AE4275D6B}" type="slidenum">
              <a:rPr lang="en-US"/>
              <a:pPr/>
              <a:t>12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/>
              <a:t>Make sure network, Blackboard, email …. Usernames and passwords are the same!</a:t>
            </a:r>
          </a:p>
          <a:p>
            <a:r>
              <a:rPr lang="en-US" smtClean="0"/>
              <a:t>Foreign students…watch out for account change in case of SSN submission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PgP MIS 462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1C96281-6259-400E-AC23-1B76FB6DC8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PgP MIS 462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BE10A-7448-4B20-9713-4106A309DE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PgP MIS 462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766832-3D2C-46EF-9943-F3CF634CB5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PgP MIS 462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7D5F55-17FA-4635-A554-05CEBE8FEA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PgP MIS 462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91E66110-8125-4F22-A3D4-607F3D4675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PgP MIS 462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034B67-C302-499D-A51A-5364D784BD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PgP MIS 462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BF0A83-4097-494D-B27F-1A5421A35B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PgP MIS 462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4347D0-4B4A-4E1C-A7E4-EF2D2589CF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PgP MIS 462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23763-7C94-45FB-A5AA-817C2544E0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PgP MIS 462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9F3909-A87D-40BE-A665-300A6D182B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PgP MIS 462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5C07788E-D1FC-42FD-9A72-5A28A8DB8D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PgP MIS 462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E3838BFE-D42C-48EC-A2CD-7141D11E0B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ourse1.winona.edu/ppaulson/Spring2011/MIS462/VBA/default.htm" TargetMode="External"/><Relationship Id="rId2" Type="http://schemas.openxmlformats.org/officeDocument/2006/relationships/hyperlink" Target="http://course1.winona.edu/ppaulson/Spring2011/MIS462/PowerPivo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course1.winona.edu/ppaulson/Project1/SampleAttendance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inona.ims.mnscu.edu/" TargetMode="External"/><Relationship Id="rId2" Type="http://schemas.openxmlformats.org/officeDocument/2006/relationships/hyperlink" Target="https://connect.shot.smsu.edu/MIS46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professor.azurewebsites.net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nona.edu/writingcenter/05/Guide/guide1.htm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17526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Decision Support Systems</a:t>
            </a:r>
          </a:p>
          <a:p>
            <a:pPr eaLnBrk="1" hangingPunct="1"/>
            <a:r>
              <a:rPr lang="en-US" sz="3600" dirty="0" smtClean="0"/>
              <a:t>Professor Pat Paulson</a:t>
            </a:r>
          </a:p>
          <a:p>
            <a:pPr eaLnBrk="1" hangingPunct="1"/>
            <a:endParaRPr lang="en-US" sz="3600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MIS 462     Fall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</a:t>
            </a:r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PgP MIS 462</a:t>
            </a:r>
            <a:endParaRPr lang="en-US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982B6-23F3-407F-B187-15F1B0EE77A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229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Books</a:t>
            </a:r>
          </a:p>
          <a:p>
            <a:pPr lvl="1"/>
            <a:r>
              <a:rPr lang="en-US" dirty="0" smtClean="0"/>
              <a:t>Required: Excel 2013 Data Analysis and Business Modeling</a:t>
            </a:r>
          </a:p>
          <a:p>
            <a:pPr lvl="1"/>
            <a:r>
              <a:rPr lang="en-US" dirty="0" smtClean="0"/>
              <a:t>Required:  Excel 2016 Power Programming With VBA</a:t>
            </a:r>
          </a:p>
          <a:p>
            <a:r>
              <a:rPr lang="en-US" dirty="0" smtClean="0"/>
              <a:t>Web Resources</a:t>
            </a:r>
          </a:p>
          <a:p>
            <a:pPr lvl="1"/>
            <a:r>
              <a:rPr lang="en-US" dirty="0" smtClean="0"/>
              <a:t>Lynda.com</a:t>
            </a:r>
          </a:p>
          <a:p>
            <a:pPr lvl="1"/>
            <a:r>
              <a:rPr lang="en-US" dirty="0" smtClean="0">
                <a:hlinkClick r:id="rId2"/>
              </a:rPr>
              <a:t>Power BI, PowerPivot</a:t>
            </a:r>
            <a:r>
              <a:rPr lang="en-US" dirty="0" smtClean="0"/>
              <a:t>, SQL Server</a:t>
            </a:r>
          </a:p>
          <a:p>
            <a:pPr lvl="1"/>
            <a:r>
              <a:rPr lang="en-US" dirty="0" smtClean="0">
                <a:hlinkClick r:id="rId3"/>
              </a:rPr>
              <a:t>VBA</a:t>
            </a:r>
            <a:endParaRPr lang="en-US" dirty="0" smtClean="0"/>
          </a:p>
          <a:p>
            <a:pPr lvl="1"/>
            <a:r>
              <a:rPr lang="en-US" dirty="0" smtClean="0"/>
              <a:t>FICO</a:t>
            </a:r>
          </a:p>
          <a:p>
            <a:pPr lvl="1"/>
            <a:r>
              <a:rPr lang="en-US" dirty="0" err="1" smtClean="0"/>
              <a:t>DataFiles</a:t>
            </a:r>
            <a:r>
              <a:rPr lang="en-US" dirty="0" smtClean="0"/>
              <a:t>/Companion content at:</a:t>
            </a:r>
            <a:br>
              <a:rPr lang="en-US" dirty="0" smtClean="0"/>
            </a:br>
            <a:r>
              <a:rPr lang="en-US" dirty="0" smtClean="0"/>
              <a:t>\\store\classes\20173001912\ReadOnly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Covered</a:t>
            </a:r>
          </a:p>
        </p:txBody>
      </p:sp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PgP MIS 462</a:t>
            </a:r>
            <a:endParaRPr lang="en-US"/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E929-BFC1-44BF-B51F-2A39D0C40A6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331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Review Excel Basics</a:t>
            </a:r>
          </a:p>
          <a:p>
            <a:r>
              <a:rPr lang="en-US" dirty="0" smtClean="0"/>
              <a:t>Excel </a:t>
            </a:r>
            <a:r>
              <a:rPr lang="en-US" dirty="0" smtClean="0"/>
              <a:t>functions</a:t>
            </a:r>
          </a:p>
          <a:p>
            <a:r>
              <a:rPr lang="en-US" dirty="0" smtClean="0"/>
              <a:t>FICO Analytic Tools</a:t>
            </a:r>
            <a:endParaRPr lang="en-US" dirty="0" smtClean="0"/>
          </a:p>
          <a:p>
            <a:r>
              <a:rPr lang="en-US" dirty="0" smtClean="0"/>
              <a:t>VBA Basics</a:t>
            </a:r>
          </a:p>
          <a:p>
            <a:r>
              <a:rPr lang="en-US" dirty="0" smtClean="0"/>
              <a:t>VBA Sample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Classroom	Info</a:t>
            </a:r>
          </a:p>
        </p:txBody>
      </p:sp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PgP MIS 462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E53885-A7CB-4805-9D85-0CB7A52C0FEE}" type="slidenum">
              <a:rPr lang="en-US"/>
              <a:pPr/>
              <a:t>12</a:t>
            </a:fld>
            <a:endParaRPr lang="en-US"/>
          </a:p>
        </p:txBody>
      </p:sp>
      <p:sp>
        <p:nvSpPr>
          <p:cNvPr id="1434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Somsen</a:t>
            </a:r>
            <a:r>
              <a:rPr lang="en-US" dirty="0" smtClean="0"/>
              <a:t> 301</a:t>
            </a:r>
          </a:p>
          <a:p>
            <a:pPr eaLnBrk="1" hangingPunct="1"/>
            <a:r>
              <a:rPr lang="en-US" dirty="0" smtClean="0"/>
              <a:t>Bring laptop, power supply, patch cable every day</a:t>
            </a:r>
          </a:p>
          <a:p>
            <a:pPr lvl="1" eaLnBrk="1" hangingPunct="1"/>
            <a:r>
              <a:rPr lang="en-US" dirty="0" smtClean="0"/>
              <a:t>Attendance</a:t>
            </a:r>
          </a:p>
          <a:p>
            <a:pPr lvl="1" eaLnBrk="1" hangingPunct="1"/>
            <a:r>
              <a:rPr lang="en-US" dirty="0" smtClean="0"/>
              <a:t>Assignments, Exercises</a:t>
            </a:r>
          </a:p>
          <a:p>
            <a:pPr eaLnBrk="1" hangingPunct="1"/>
            <a:r>
              <a:rPr lang="en-US" dirty="0" smtClean="0"/>
              <a:t>Work on material in groups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Attendance and Participation</a:t>
            </a:r>
          </a:p>
        </p:txBody>
      </p:sp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PgP MIS 462</a:t>
            </a:r>
            <a:endParaRPr lang="en-US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F880-B73A-4491-9A21-8D5F26FF919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536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course covers material discussed in class, but not in the textbooks</a:t>
            </a:r>
          </a:p>
          <a:p>
            <a:r>
              <a:rPr lang="en-US" dirty="0" smtClean="0"/>
              <a:t>Attendance is expected</a:t>
            </a:r>
          </a:p>
          <a:p>
            <a:r>
              <a:rPr lang="en-US" dirty="0" smtClean="0"/>
              <a:t>Attendance, or lack thereof, is a factor in deciding borderline grades</a:t>
            </a:r>
          </a:p>
          <a:p>
            <a:r>
              <a:rPr lang="en-US" dirty="0" smtClean="0"/>
              <a:t>Submit </a:t>
            </a:r>
            <a:r>
              <a:rPr lang="en-US" dirty="0" smtClean="0">
                <a:hlinkClick r:id="rId2"/>
              </a:rPr>
              <a:t>attendance </a:t>
            </a:r>
            <a:r>
              <a:rPr lang="en-US" dirty="0" smtClean="0"/>
              <a:t>for each class!</a:t>
            </a:r>
          </a:p>
          <a:p>
            <a:pPr lvl="1"/>
            <a:r>
              <a:rPr lang="en-US" dirty="0" smtClean="0"/>
              <a:t>Your responsibility, no second chance!</a:t>
            </a:r>
          </a:p>
          <a:p>
            <a:r>
              <a:rPr lang="en-US" dirty="0" smtClean="0"/>
              <a:t>Class recordings for your convenience and review.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1-Assignment Website</a:t>
            </a:r>
          </a:p>
        </p:txBody>
      </p:sp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PgP MIS 462</a:t>
            </a:r>
            <a:endParaRPr lang="en-US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A25D-4706-44FE-BF6E-C7E098B3FD8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638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Create and maintain a website for submitting work</a:t>
            </a:r>
          </a:p>
          <a:p>
            <a:r>
              <a:rPr lang="en-US" dirty="0" smtClean="0"/>
              <a:t>Learn to work with HTML and the Internet</a:t>
            </a:r>
          </a:p>
          <a:p>
            <a:r>
              <a:rPr lang="en-US" dirty="0" smtClean="0"/>
              <a:t>Website must be up and running by Saturday, September 3rd, 8:00am!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2-Application </a:t>
            </a:r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PgP MIS 462</a:t>
            </a:r>
            <a:endParaRPr lang="en-US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F156-8CAF-4CE7-9627-361BC4925D3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741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FICO Gardening Catalog Response Mailing Project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</a:t>
            </a:r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PgP MIS 462</a:t>
            </a:r>
            <a:endParaRPr lang="en-US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F6E3-C080-4999-B2A0-6F39E2B66B8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843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Exercises and Projects</a:t>
            </a:r>
          </a:p>
          <a:p>
            <a:pPr lvl="1"/>
            <a:r>
              <a:rPr lang="en-US" dirty="0" smtClean="0"/>
              <a:t>To focus on and hone required skills</a:t>
            </a:r>
          </a:p>
          <a:p>
            <a:pPr lvl="1"/>
            <a:r>
              <a:rPr lang="en-US" dirty="0" smtClean="0"/>
              <a:t>Learn Excel by doing</a:t>
            </a:r>
          </a:p>
          <a:p>
            <a:pPr lvl="1"/>
            <a:r>
              <a:rPr lang="en-US" dirty="0" smtClean="0"/>
              <a:t>Gradually more complex problems</a:t>
            </a:r>
          </a:p>
          <a:p>
            <a:pPr lvl="1"/>
            <a:r>
              <a:rPr lang="en-US" dirty="0" smtClean="0"/>
              <a:t>Analyze and setup solutions</a:t>
            </a:r>
          </a:p>
          <a:p>
            <a:r>
              <a:rPr lang="en-US" dirty="0" smtClean="0"/>
              <a:t>Assignments are graded</a:t>
            </a:r>
            <a:endParaRPr lang="en-US" dirty="0"/>
          </a:p>
          <a:p>
            <a:r>
              <a:rPr lang="en-US" dirty="0"/>
              <a:t>If questioning grading make sure to reply with history</a:t>
            </a:r>
          </a:p>
          <a:p>
            <a:r>
              <a:rPr lang="en-US" dirty="0" smtClean="0"/>
              <a:t>No emailed assignments, no print outs</a:t>
            </a:r>
          </a:p>
          <a:p>
            <a:r>
              <a:rPr lang="en-US" dirty="0" smtClean="0"/>
              <a:t>Late assignments are penalized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Notice</a:t>
            </a:r>
          </a:p>
        </p:txBody>
      </p:sp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PgP MIS 462</a:t>
            </a:r>
            <a:endParaRPr lang="en-US"/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CFF6F-1D91-42C5-B630-7DA944C8389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048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Before midterm and final make sure that you have WSU network access and that you can connect to:      \\store\classes\20173001912\ReadOnly</a:t>
            </a:r>
          </a:p>
          <a:p>
            <a:endParaRPr lang="en-US" dirty="0" smtClean="0"/>
          </a:p>
          <a:p>
            <a:r>
              <a:rPr lang="en-US" dirty="0" smtClean="0"/>
              <a:t>Why?  This is where you get exam files!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Midterms</a:t>
            </a:r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PgP MIS 462</a:t>
            </a:r>
            <a:endParaRPr lang="en-US"/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695E-2020-4BCB-B680-9B83D77FE52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150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Test knowledge of basic concepts</a:t>
            </a:r>
          </a:p>
          <a:p>
            <a:r>
              <a:rPr lang="en-US" smtClean="0"/>
              <a:t>Short answer, possibly essay</a:t>
            </a:r>
          </a:p>
          <a:p>
            <a:r>
              <a:rPr lang="en-US" smtClean="0"/>
              <a:t>Hands on problems</a:t>
            </a:r>
          </a:p>
          <a:p>
            <a:r>
              <a:rPr lang="en-US" smtClean="0"/>
              <a:t>Open book, open notes</a:t>
            </a:r>
          </a:p>
          <a:p>
            <a:r>
              <a:rPr lang="en-US" smtClean="0"/>
              <a:t>No make up exam!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</a:t>
            </a:r>
          </a:p>
        </p:txBody>
      </p:sp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PgP MIS 462</a:t>
            </a:r>
            <a:endParaRPr lang="en-US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725FC-0E8C-45E2-B82F-0400F82C699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253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Same format as mid-term, 2 hours</a:t>
            </a:r>
          </a:p>
          <a:p>
            <a:r>
              <a:rPr lang="en-US" smtClean="0"/>
              <a:t>Cumulative, test knowledge of business application programming</a:t>
            </a:r>
          </a:p>
          <a:p>
            <a:r>
              <a:rPr lang="en-US" smtClean="0"/>
              <a:t>Open book, open notes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 Overview</a:t>
            </a:r>
          </a:p>
        </p:txBody>
      </p:sp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PgP MIS 462</a:t>
            </a:r>
            <a:endParaRPr lang="en-US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11AAA-77E5-4BBA-92A5-3C627B65D1A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10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Office:  Somsen 303</a:t>
            </a:r>
          </a:p>
          <a:p>
            <a:r>
              <a:rPr lang="en-US" dirty="0" smtClean="0"/>
              <a:t>Physical classroom:  </a:t>
            </a:r>
            <a:r>
              <a:rPr lang="en-US" dirty="0" err="1" smtClean="0"/>
              <a:t>Somsen</a:t>
            </a:r>
            <a:r>
              <a:rPr lang="en-US" dirty="0" smtClean="0"/>
              <a:t> 301</a:t>
            </a:r>
          </a:p>
          <a:p>
            <a:r>
              <a:rPr lang="en-US" dirty="0" smtClean="0"/>
              <a:t>Virtual classroom: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connect.shot.smsu.edu/MIS462</a:t>
            </a:r>
            <a:r>
              <a:rPr lang="en-US" dirty="0" smtClean="0"/>
              <a:t> </a:t>
            </a:r>
          </a:p>
          <a:p>
            <a:r>
              <a:rPr lang="en-US" dirty="0" smtClean="0"/>
              <a:t>Exams, grading, recordings in D2L: 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https://winona.ims.mnscu.edu</a:t>
            </a:r>
            <a:r>
              <a:rPr lang="en-US" dirty="0" smtClean="0">
                <a:hlinkClick r:id="rId3"/>
              </a:rPr>
              <a:t>/</a:t>
            </a:r>
            <a:endParaRPr lang="en-US" dirty="0"/>
          </a:p>
          <a:p>
            <a:r>
              <a:rPr lang="en-US" dirty="0" smtClean="0"/>
              <a:t>Course Web site:</a:t>
            </a:r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https://eprofessor.azurewebsites.net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Office hours listed on web 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Policy on Collaboration</a:t>
            </a:r>
          </a:p>
        </p:txBody>
      </p:sp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PgP MIS 462</a:t>
            </a:r>
            <a:endParaRPr lang="en-US"/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4DF0-D854-4857-AC5C-D1C4E27B8E4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355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are permitted to work together on Homework, projects.  However…</a:t>
            </a:r>
          </a:p>
          <a:p>
            <a:r>
              <a:rPr lang="en-US" dirty="0" smtClean="0"/>
              <a:t>During exams you are on your own, including doing hands-on problems in Excel 2016. Therefore…</a:t>
            </a:r>
          </a:p>
          <a:p>
            <a:r>
              <a:rPr lang="en-US" dirty="0" smtClean="0"/>
              <a:t>It behooves you to actually do the work!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Weighting</a:t>
            </a:r>
          </a:p>
        </p:txBody>
      </p:sp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PgP MIS 462</a:t>
            </a:r>
            <a:endParaRPr lang="en-US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45AC9-E2E0-4FD5-8D97-FE8B706E17A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458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45%	Assignments</a:t>
            </a:r>
          </a:p>
          <a:p>
            <a:r>
              <a:rPr lang="en-US" dirty="0" smtClean="0"/>
              <a:t>10%	Meaningful class attendance and participation</a:t>
            </a:r>
          </a:p>
          <a:p>
            <a:r>
              <a:rPr lang="en-US" dirty="0" smtClean="0"/>
              <a:t>5</a:t>
            </a:r>
            <a:r>
              <a:rPr lang="en-US" dirty="0" smtClean="0"/>
              <a:t>%	Project 1</a:t>
            </a:r>
          </a:p>
          <a:p>
            <a:r>
              <a:rPr lang="en-US" dirty="0" smtClean="0"/>
              <a:t>20</a:t>
            </a:r>
            <a:r>
              <a:rPr lang="en-US" dirty="0" smtClean="0"/>
              <a:t>% 	Project 2</a:t>
            </a:r>
          </a:p>
          <a:p>
            <a:r>
              <a:rPr lang="en-US" dirty="0" smtClean="0"/>
              <a:t>7.5% Midterm</a:t>
            </a:r>
            <a:endParaRPr lang="en-US" dirty="0" smtClean="0"/>
          </a:p>
          <a:p>
            <a:r>
              <a:rPr lang="en-US" dirty="0" smtClean="0"/>
              <a:t>12.5% Final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Grade</a:t>
            </a:r>
          </a:p>
        </p:txBody>
      </p:sp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PgP MIS 462</a:t>
            </a:r>
            <a:endParaRPr lang="en-US"/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665D-74CF-460C-8C51-979C5B1E6A9A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560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 Based on 100 total points</a:t>
            </a:r>
          </a:p>
          <a:p>
            <a:r>
              <a:rPr lang="en-US" smtClean="0"/>
              <a:t>A   90% or greater</a:t>
            </a:r>
          </a:p>
          <a:p>
            <a:r>
              <a:rPr lang="en-US" smtClean="0"/>
              <a:t>B   80 to 89%</a:t>
            </a:r>
          </a:p>
          <a:p>
            <a:r>
              <a:rPr lang="en-US" smtClean="0"/>
              <a:t>C   70 to 79%</a:t>
            </a:r>
          </a:p>
          <a:p>
            <a:r>
              <a:rPr lang="en-US" smtClean="0"/>
              <a:t>D   60 to 69%</a:t>
            </a:r>
          </a:p>
          <a:p>
            <a:r>
              <a:rPr lang="en-US" smtClean="0"/>
              <a:t>F   less than 59%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Grading</a:t>
            </a:r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PgP MIS 462</a:t>
            </a:r>
            <a:endParaRPr lang="en-US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9BF74-6251-46E8-9963-6AC8A703BC4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662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mtClean="0"/>
          </a:p>
          <a:p>
            <a:r>
              <a:rPr lang="en-US" smtClean="0"/>
              <a:t>Late Assignments are penalized!</a:t>
            </a:r>
          </a:p>
          <a:p>
            <a:r>
              <a:rPr lang="en-US" smtClean="0"/>
              <a:t>A pattern of being late with homework and or Project submissions will result in the loss of at least a letter grade.</a:t>
            </a:r>
          </a:p>
          <a:p>
            <a:r>
              <a:rPr lang="en-US" smtClean="0"/>
              <a:t>Poor spelling/grammar will be penalized!</a:t>
            </a:r>
          </a:p>
          <a:p>
            <a:pPr lvl="1"/>
            <a:r>
              <a:rPr lang="en-US" smtClean="0"/>
              <a:t>Up to 10% of item grade</a:t>
            </a:r>
          </a:p>
          <a:p>
            <a:pPr lvl="1"/>
            <a:r>
              <a:rPr lang="en-US" smtClean="0"/>
              <a:t>Make use of the </a:t>
            </a:r>
            <a:r>
              <a:rPr lang="en-US" smtClean="0">
                <a:hlinkClick r:id="rId2"/>
              </a:rPr>
              <a:t>Writing Center</a:t>
            </a:r>
            <a:endParaRPr lang="en-US" smtClean="0"/>
          </a:p>
          <a:p>
            <a:r>
              <a:rPr lang="en-US" smtClean="0"/>
              <a:t>No extra credit, no make-up exams!</a:t>
            </a:r>
          </a:p>
          <a:p>
            <a:endParaRPr lang="en-US" smtClean="0"/>
          </a:p>
          <a:p>
            <a:r>
              <a:rPr lang="en-US" smtClean="0"/>
              <a:t>Professor Paulson does not give out grades</a:t>
            </a:r>
          </a:p>
          <a:p>
            <a:r>
              <a:rPr lang="en-US" smtClean="0"/>
              <a:t> Students earn grades!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After This Course?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Enjoy learning new software applications and problem solving? Consider MIS major or minor</a:t>
            </a:r>
          </a:p>
          <a:p>
            <a:pPr eaLnBrk="1" hangingPunct="1"/>
            <a:r>
              <a:rPr lang="en-US" dirty="0" smtClean="0"/>
              <a:t>Feel free to join MISA, the MIS student organization</a:t>
            </a:r>
          </a:p>
          <a:p>
            <a:pPr eaLnBrk="1" hangingPunct="1"/>
            <a:r>
              <a:rPr lang="en-US" dirty="0" smtClean="0"/>
              <a:t>Have questions about advising, scholarships, internships, careers, graduate school…</a:t>
            </a:r>
          </a:p>
          <a:p>
            <a:pPr eaLnBrk="1" hangingPunct="1"/>
            <a:r>
              <a:rPr lang="en-US" dirty="0" smtClean="0"/>
              <a:t>Contact me at your convenience</a:t>
            </a:r>
          </a:p>
          <a:p>
            <a:pPr eaLnBrk="1" hangingPunct="1"/>
            <a:endParaRPr lang="en-US" dirty="0" smtClean="0"/>
          </a:p>
        </p:txBody>
      </p:sp>
      <p:sp>
        <p:nvSpPr>
          <p:cNvPr id="35844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solidFill>
                  <a:schemeClr val="tx2">
                    <a:shade val="90000"/>
                  </a:schemeClr>
                </a:solidFill>
              </a:rPr>
              <a:t>PgP</a:t>
            </a:r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 MIS </a:t>
            </a:r>
            <a:r>
              <a:rPr lang="en-US" dirty="0" smtClean="0">
                <a:solidFill>
                  <a:schemeClr val="tx2">
                    <a:shade val="90000"/>
                  </a:schemeClr>
                </a:solidFill>
              </a:rPr>
              <a:t>462</a:t>
            </a:r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191314-CF1E-4D17-878A-10130FD906A4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7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Background</a:t>
            </a:r>
          </a:p>
        </p:txBody>
      </p:sp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PgP MIS 462</a:t>
            </a:r>
            <a:endParaRPr lang="en-US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18BAC-E38D-4B76-A6D4-25A36B52F4F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12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Attorney</a:t>
            </a:r>
          </a:p>
          <a:p>
            <a:r>
              <a:rPr lang="en-US" smtClean="0"/>
              <a:t>Mechanical Engineer</a:t>
            </a:r>
          </a:p>
          <a:p>
            <a:r>
              <a:rPr lang="en-US" smtClean="0"/>
              <a:t>Operations Manager</a:t>
            </a:r>
          </a:p>
          <a:p>
            <a:r>
              <a:rPr lang="en-US" smtClean="0"/>
              <a:t>Business Systems Consultant</a:t>
            </a:r>
          </a:p>
          <a:p>
            <a:r>
              <a:rPr lang="en-US" smtClean="0"/>
              <a:t>Professor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Website</a:t>
            </a:r>
          </a:p>
        </p:txBody>
      </p:sp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PgP MIS 462</a:t>
            </a:r>
            <a:endParaRPr lang="en-US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4233-87FE-4DFD-9EA7-CB77C7682B8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149" name="Rectangle 2051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Assignments</a:t>
            </a:r>
          </a:p>
          <a:p>
            <a:r>
              <a:rPr lang="en-US" dirty="0" smtClean="0"/>
              <a:t>Model answers</a:t>
            </a:r>
          </a:p>
          <a:p>
            <a:r>
              <a:rPr lang="en-US" dirty="0" smtClean="0"/>
              <a:t>Hints occasionally</a:t>
            </a:r>
          </a:p>
          <a:p>
            <a:r>
              <a:rPr lang="en-US" dirty="0" smtClean="0"/>
              <a:t>Important announcements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Course Description-Catalog</a:t>
            </a:r>
          </a:p>
        </p:txBody>
      </p:sp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PgP MIS 462</a:t>
            </a:r>
            <a:endParaRPr lang="en-US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80FE-AC9F-493D-9F26-2A5C2B64A67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17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This course focuses on complex management decision activities, which require extensive use of information and modeling. It explores the application of computer-based management decision support systems (DSS) not only to operational and control decisions, but also to strategic and planning managerial decision-making activities. The conceptual framework as well as practical application of DSS is discussed.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Course Description</a:t>
            </a:r>
          </a:p>
        </p:txBody>
      </p:sp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PgP MIS 462</a:t>
            </a:r>
            <a:endParaRPr lang="en-US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5EEA-01A8-4792-B3D1-17B2D660560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197" name="Rectangle 102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Students will explore the application of Excel for use in decision support systems.  </a:t>
            </a:r>
          </a:p>
          <a:p>
            <a:r>
              <a:rPr lang="en-US" dirty="0" smtClean="0"/>
              <a:t>Students will work on a project involving Excel VBA to facilitate decision making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Students will work on a project involving the use of FICO data analysis tools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Areas of Concentration</a:t>
            </a:r>
          </a:p>
        </p:txBody>
      </p:sp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PgP MIS 462</a:t>
            </a:r>
            <a:endParaRPr lang="en-US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93A4-565E-4B2B-900A-70ED20FB389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22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Familiarization with the software</a:t>
            </a:r>
          </a:p>
          <a:p>
            <a:pPr lvl="1"/>
            <a:r>
              <a:rPr lang="en-US" dirty="0" smtClean="0"/>
              <a:t>Excel 2016</a:t>
            </a:r>
          </a:p>
          <a:p>
            <a:r>
              <a:rPr lang="en-US" dirty="0" smtClean="0"/>
              <a:t>Explore Excel Functions</a:t>
            </a:r>
          </a:p>
          <a:p>
            <a:r>
              <a:rPr lang="en-US" dirty="0" smtClean="0"/>
              <a:t>Extending Excel using Visual Basic for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Learn the Tool-Excel</a:t>
            </a:r>
            <a:endParaRPr lang="en-US" dirty="0" smtClean="0"/>
          </a:p>
        </p:txBody>
      </p:sp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PgP MIS 462</a:t>
            </a:r>
            <a:endParaRPr lang="en-US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2101-737C-4523-91D4-6F73387D83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24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Review the basics</a:t>
            </a:r>
          </a:p>
          <a:p>
            <a:r>
              <a:rPr lang="en-US" dirty="0" smtClean="0"/>
              <a:t>Use Lynda.com, you are expected to </a:t>
            </a:r>
            <a:r>
              <a:rPr lang="en-US" dirty="0" smtClean="0"/>
              <a:t>know</a:t>
            </a:r>
            <a:r>
              <a:rPr lang="en-US" dirty="0"/>
              <a:t> </a:t>
            </a:r>
            <a:r>
              <a:rPr lang="en-US" dirty="0" smtClean="0"/>
              <a:t>Excel 2016 basics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Analyze Existing Applications</a:t>
            </a:r>
          </a:p>
        </p:txBody>
      </p:sp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PgP MIS 462</a:t>
            </a:r>
            <a:endParaRPr lang="en-US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06C0-C9AD-40A6-8037-024188D68DC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126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Review program design</a:t>
            </a:r>
          </a:p>
          <a:p>
            <a:r>
              <a:rPr lang="en-US" smtClean="0"/>
              <a:t>Learn alternate solutions, approaches</a:t>
            </a:r>
          </a:p>
          <a:p>
            <a:r>
              <a:rPr lang="en-US" smtClean="0"/>
              <a:t>Verify program yields desired result</a:t>
            </a:r>
          </a:p>
          <a:p>
            <a:r>
              <a:rPr lang="en-US" smtClean="0"/>
              <a:t>Improve existing programs</a:t>
            </a:r>
          </a:p>
          <a:p>
            <a:r>
              <a:rPr lang="en-US" smtClean="0"/>
              <a:t>Discuss alternate methods with classmates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MIS 462     Fall 2009&amp;quot;&quot;/&gt;&lt;property id=&quot;20307&quot; value=&quot;272&quot;/&gt;&lt;/object&gt;&lt;object type=&quot;3&quot; unique_id=&quot;10005&quot;&gt;&lt;property id=&quot;20148&quot; value=&quot;5&quot;/&gt;&lt;property id=&quot;20300&quot; value=&quot;Slide 2 - &amp;quot;Class Overview&amp;quot;&quot;/&gt;&lt;property id=&quot;20307&quot; value=&quot;256&quot;/&gt;&lt;/object&gt;&lt;object type=&quot;3&quot; unique_id=&quot;10006&quot;&gt;&lt;property id=&quot;20148&quot; value=&quot;5&quot;/&gt;&lt;property id=&quot;20300&quot; value=&quot;Slide 3 - &amp;quot;Instructor Background&amp;quot;&quot;/&gt;&lt;property id=&quot;20307&quot; value=&quot;276&quot;/&gt;&lt;/object&gt;&lt;object type=&quot;3&quot; unique_id=&quot;10007&quot;&gt;&lt;property id=&quot;20148&quot; value=&quot;5&quot;/&gt;&lt;property id=&quot;20300&quot; value=&quot;Slide 4 - &amp;quot;Instructor’s Web Site&amp;quot;&quot;/&gt;&lt;property id=&quot;20307&quot; value=&quot;277&quot;/&gt;&lt;/object&gt;&lt;object type=&quot;3&quot; unique_id=&quot;10008&quot;&gt;&lt;property id=&quot;20148&quot; value=&quot;5&quot;/&gt;&lt;property id=&quot;20300&quot; value=&quot;Slide 5 - &amp;quot;Course Description-Catalog&amp;quot;&quot;/&gt;&lt;property id=&quot;20307&quot; value=&quot;257&quot;/&gt;&lt;/object&gt;&lt;object type=&quot;3&quot; unique_id=&quot;10009&quot;&gt;&lt;property id=&quot;20148&quot; value=&quot;5&quot;/&gt;&lt;property id=&quot;20300&quot; value=&quot;Slide 6 - &amp;quot;Course Description&amp;quot;&quot;/&gt;&lt;property id=&quot;20307&quot; value=&quot;271&quot;/&gt;&lt;/object&gt;&lt;object type=&quot;3&quot; unique_id=&quot;10010&quot;&gt;&lt;property id=&quot;20148&quot; value=&quot;5&quot;/&gt;&lt;property id=&quot;20300&quot; value=&quot;Slide 7 - &amp;quot;Areas of Concentration&amp;quot;&quot;/&gt;&lt;property id=&quot;20307&quot; value=&quot;258&quot;/&gt;&lt;/object&gt;&lt;object type=&quot;3&quot; unique_id=&quot;10011&quot;&gt;&lt;property id=&quot;20148&quot; value=&quot;5&quot;/&gt;&lt;property id=&quot;20300&quot; value=&quot;Slide 8 - &amp;quot;Learn the Tool-Excel&amp;quot;&quot;/&gt;&lt;property id=&quot;20307&quot; value=&quot;275&quot;/&gt;&lt;/object&gt;&lt;object type=&quot;3&quot; unique_id=&quot;10013&quot;&gt;&lt;property id=&quot;20148&quot; value=&quot;5&quot;/&gt;&lt;property id=&quot;20300&quot; value=&quot;Slide 9 - &amp;quot;Analyze Existing Applications&amp;quot;&quot;/&gt;&lt;property id=&quot;20307&quot; value=&quot;274&quot;/&gt;&lt;/object&gt;&lt;object type=&quot;3&quot; unique_id=&quot;10014&quot;&gt;&lt;property id=&quot;20148&quot; value=&quot;5&quot;/&gt;&lt;property id=&quot;20300&quot; value=&quot;Slide 10 - &amp;quot;Materials&amp;quot;&quot;/&gt;&lt;property id=&quot;20307&quot; value=&quot;262&quot;/&gt;&lt;/object&gt;&lt;object type=&quot;3&quot; unique_id=&quot;10015&quot;&gt;&lt;property id=&quot;20148&quot; value=&quot;5&quot;/&gt;&lt;property id=&quot;20300&quot; value=&quot;Slide 11 - &amp;quot;Topics Covered&amp;quot;&quot;/&gt;&lt;property id=&quot;20307&quot; value=&quot;273&quot;/&gt;&lt;/object&gt;&lt;object type=&quot;3&quot; unique_id=&quot;10016&quot;&gt;&lt;property id=&quot;20148&quot; value=&quot;5&quot;/&gt;&lt;property id=&quot;20300&quot; value=&quot;Slide 12 - &amp;quot;Classroom&amp;amp;#x09;Info&amp;quot;&quot;/&gt;&lt;property id=&quot;20307&quot; value=&quot;282&quot;/&gt;&lt;/object&gt;&lt;object type=&quot;3&quot; unique_id=&quot;10017&quot;&gt;&lt;property id=&quot;20148&quot; value=&quot;5&quot;/&gt;&lt;property id=&quot;20300&quot; value=&quot;Slide 13 - &amp;quot;Attendance and Participation&amp;quot;&quot;/&gt;&lt;property id=&quot;20307&quot; value=&quot;263&quot;/&gt;&lt;/object&gt;&lt;object type=&quot;3&quot; unique_id=&quot;10018&quot;&gt;&lt;property id=&quot;20148&quot; value=&quot;5&quot;/&gt;&lt;property id=&quot;20300&quot; value=&quot;Slide 14 - &amp;quot;Project 1-Homework Web Site&amp;quot;&quot;/&gt;&lt;property id=&quot;20307&quot; value=&quot;285&quot;/&gt;&lt;/object&gt;&lt;object type=&quot;3&quot; unique_id=&quot;10019&quot;&gt;&lt;property id=&quot;20148&quot; value=&quot;5&quot;/&gt;&lt;property id=&quot;20300&quot; value=&quot;Slide 15 - &amp;quot;Project 2-Application &amp;quot;&quot;/&gt;&lt;property id=&quot;20307&quot; value=&quot;292&quot;/&gt;&lt;/object&gt;&lt;object type=&quot;3&quot; unique_id=&quot;10020&quot;&gt;&lt;property id=&quot;20148&quot; value=&quot;5&quot;/&gt;&lt;property id=&quot;20300&quot; value=&quot;Slide 16 - &amp;quot;Homework&amp;quot;&quot;/&gt;&lt;property id=&quot;20307&quot; value=&quot;266&quot;/&gt;&lt;/object&gt;&lt;object type=&quot;3&quot; unique_id=&quot;10021&quot;&gt;&lt;property id=&quot;20148&quot; value=&quot;5&quot;/&gt;&lt;property id=&quot;20300&quot; value=&quot;Slide 17 - &amp;quot;Homework&amp;quot;&quot;/&gt;&lt;property id=&quot;20307&quot; value=&quot;287&quot;/&gt;&lt;/object&gt;&lt;object type=&quot;3&quot; unique_id=&quot;10022&quot;&gt;&lt;property id=&quot;20148&quot; value=&quot;5&quot;/&gt;&lt;property id=&quot;20300&quot; value=&quot;Slide 18 - &amp;quot;Exam Notice&amp;quot;&quot;/&gt;&lt;property id=&quot;20307&quot; value=&quot;291&quot;/&gt;&lt;/object&gt;&lt;object type=&quot;3&quot; unique_id=&quot;10023&quot;&gt;&lt;property id=&quot;20148&quot; value=&quot;5&quot;/&gt;&lt;property id=&quot;20300&quot; value=&quot;Slide 19 - &amp;quot;Midterm&amp;quot;&quot;/&gt;&lt;property id=&quot;20307&quot; value=&quot;278&quot;/&gt;&lt;/object&gt;&lt;object type=&quot;3&quot; unique_id=&quot;10024&quot;&gt;&lt;property id=&quot;20148&quot; value=&quot;5&quot;/&gt;&lt;property id=&quot;20300&quot; value=&quot;Slide 20 - &amp;quot;Final&amp;quot;&quot;/&gt;&lt;property id=&quot;20307&quot; value=&quot;269&quot;/&gt;&lt;/object&gt;&lt;object type=&quot;3&quot; unique_id=&quot;10025&quot;&gt;&lt;property id=&quot;20148&quot; value=&quot;5&quot;/&gt;&lt;property id=&quot;20300&quot; value=&quot;Slide 21 - &amp;quot;Policy on Collaboration&amp;quot;&quot;/&gt;&lt;property id=&quot;20307&quot; value=&quot;283&quot;/&gt;&lt;/object&gt;&lt;object type=&quot;3&quot; unique_id=&quot;10026&quot;&gt;&lt;property id=&quot;20148&quot; value=&quot;5&quot;/&gt;&lt;property id=&quot;20300&quot; value=&quot;Slide 22 - &amp;quot;Grading&amp;quot;&quot;/&gt;&lt;property id=&quot;20307&quot; value=&quot;280&quot;/&gt;&lt;/object&gt;&lt;object type=&quot;3&quot; unique_id=&quot;10027&quot;&gt;&lt;property id=&quot;20148&quot; value=&quot;5&quot;/&gt;&lt;property id=&quot;20300&quot; value=&quot;Slide 23 - &amp;quot;Final Grade&amp;quot;&quot;/&gt;&lt;property id=&quot;20307&quot; value=&quot;265&quot;/&gt;&lt;/object&gt;&lt;object type=&quot;3&quot; unique_id=&quot;10028&quot;&gt;&lt;property id=&quot;20148&quot; value=&quot;5&quot;/&gt;&lt;property id=&quot;20300&quot; value=&quot;Slide 24 - &amp;quot;Grading&amp;quot;&quot;/&gt;&lt;property id=&quot;20307&quot; value=&quot;284&quot;/&gt;&lt;/object&gt;&lt;/object&gt;&lt;/object&gt;&lt;/database&gt;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3604</TotalTime>
  <Words>838</Words>
  <Application>Microsoft Office PowerPoint</Application>
  <PresentationFormat>On-screen Show (4:3)</PresentationFormat>
  <Paragraphs>185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Franklin Gothic Book</vt:lpstr>
      <vt:lpstr>Perpetua</vt:lpstr>
      <vt:lpstr>Times New Roman</vt:lpstr>
      <vt:lpstr>Verdana</vt:lpstr>
      <vt:lpstr>Wingdings 2</vt:lpstr>
      <vt:lpstr>Equity</vt:lpstr>
      <vt:lpstr>MIS 462     Fall 2016</vt:lpstr>
      <vt:lpstr>Class Overview</vt:lpstr>
      <vt:lpstr>My Background</vt:lpstr>
      <vt:lpstr>Course Website</vt:lpstr>
      <vt:lpstr>Course Description-Catalog</vt:lpstr>
      <vt:lpstr>Course Description</vt:lpstr>
      <vt:lpstr>Areas of Concentration</vt:lpstr>
      <vt:lpstr>Learn the Tool-Excel</vt:lpstr>
      <vt:lpstr>Analyze Existing Applications</vt:lpstr>
      <vt:lpstr>Materials</vt:lpstr>
      <vt:lpstr>Topics Covered</vt:lpstr>
      <vt:lpstr>Classroom Info</vt:lpstr>
      <vt:lpstr>Attendance and Participation</vt:lpstr>
      <vt:lpstr>Project 1-Assignment Website</vt:lpstr>
      <vt:lpstr>Project 2-Application </vt:lpstr>
      <vt:lpstr>Assignments</vt:lpstr>
      <vt:lpstr>Exam Notice</vt:lpstr>
      <vt:lpstr>Midterms</vt:lpstr>
      <vt:lpstr>Final</vt:lpstr>
      <vt:lpstr>Policy on Collaboration</vt:lpstr>
      <vt:lpstr>Grade Weighting</vt:lpstr>
      <vt:lpstr>Final Grade</vt:lpstr>
      <vt:lpstr>Grading</vt:lpstr>
      <vt:lpstr>After This Course?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Overview</dc:title>
  <dc:creator>The Paulson Family</dc:creator>
  <cp:lastModifiedBy>Paulson, Patrick G</cp:lastModifiedBy>
  <cp:revision>190</cp:revision>
  <dcterms:created xsi:type="dcterms:W3CDTF">2000-01-09T21:47:31Z</dcterms:created>
  <dcterms:modified xsi:type="dcterms:W3CDTF">2016-08-22T22:59:38Z</dcterms:modified>
</cp:coreProperties>
</file>