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24766-C468-4077-B855-88B143C22A9F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AA989-32A5-4D07-81A3-F11545DD2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7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6801D-532D-4687-AA60-E51D256C6F17}" type="datetime1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07E17-8EAE-4E9B-9978-4282D1FAA0A0}" type="datetime1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9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9E06-2355-496F-B99A-4B7AED1DA9C6}" type="datetime1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52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C902B-12C5-4014-AC8A-1F586631EBB3}" type="datetime1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6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9007-6E3F-4585-8A86-56A9F1930C7D}" type="datetime1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38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E79F-D9C6-48CE-8E9E-6A74094AA932}" type="datetime1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0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9A0E-34FD-436B-BCAB-8E01FAD954C7}" type="datetime1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878C-76E9-4CC2-9FB6-7CD716444C5A}" type="datetime1">
              <a:rPr lang="en-US" smtClean="0"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FBCA3-D1E5-4978-8E00-2A911002DB67}" type="datetime1">
              <a:rPr lang="en-US" smtClean="0"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195C-4805-480D-8D39-D88148F7C7DB}" type="datetime1">
              <a:rPr lang="en-US" smtClean="0"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7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518B1-89E3-408C-B6B0-12BC0AC1124C}" type="datetime1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8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26C1-AB59-4CDB-BA9F-0C764493FB4F}" type="datetime1">
              <a:rPr lang="en-US" smtClean="0"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8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C2689-0714-493E-93FE-3454542CF661}" type="datetime1">
              <a:rPr lang="en-US" smtClean="0"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A7021-B0CA-4537-B8D0-5AF4F7D76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4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 2, Part 2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mtClean="0"/>
              <a:t>Action Inquiry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Become Aware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Create a Journal</a:t>
            </a:r>
          </a:p>
          <a:p>
            <a:pPr lvl="0"/>
            <a:r>
              <a:rPr lang="en-US" smtClean="0"/>
              <a:t>Reflect</a:t>
            </a:r>
          </a:p>
          <a:p>
            <a:pPr lvl="0"/>
            <a:r>
              <a:rPr lang="en-US" smtClean="0"/>
              <a:t>Use recurring difficulties, unsatisfactory outcomes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Develop Super-Vision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Four territories of experience</a:t>
            </a:r>
          </a:p>
          <a:p>
            <a:pPr lvl="1"/>
            <a:r>
              <a:rPr lang="en-US" smtClean="0"/>
              <a:t>Outside Events</a:t>
            </a:r>
          </a:p>
          <a:p>
            <a:pPr lvl="1"/>
            <a:r>
              <a:rPr lang="en-US" smtClean="0"/>
              <a:t>Own Sensed Performance</a:t>
            </a:r>
          </a:p>
          <a:p>
            <a:pPr lvl="1"/>
            <a:r>
              <a:rPr lang="en-US" smtClean="0"/>
              <a:t>Action-logics</a:t>
            </a:r>
          </a:p>
          <a:p>
            <a:pPr lvl="1"/>
            <a:r>
              <a:rPr lang="en-US" smtClean="0"/>
              <a:t>Intentional attention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2-Learning to Speak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Second person</a:t>
            </a:r>
          </a:p>
          <a:p>
            <a:pPr lvl="0"/>
            <a:r>
              <a:rPr lang="en-US" smtClean="0"/>
              <a:t>Framing</a:t>
            </a:r>
          </a:p>
          <a:p>
            <a:pPr lvl="0"/>
            <a:r>
              <a:rPr lang="en-US" smtClean="0"/>
              <a:t>Advocating</a:t>
            </a:r>
          </a:p>
          <a:p>
            <a:pPr lvl="0"/>
            <a:r>
              <a:rPr lang="en-US" smtClean="0"/>
              <a:t>Illustrating</a:t>
            </a:r>
          </a:p>
          <a:p>
            <a:pPr lvl="0"/>
            <a:r>
              <a:rPr lang="en-US" smtClean="0"/>
              <a:t>Inquiring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9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Framing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Explicitly state purpose of present occasion</a:t>
            </a:r>
          </a:p>
          <a:p>
            <a:pPr lvl="0"/>
            <a:r>
              <a:rPr lang="en-US" smtClean="0"/>
              <a:t>Avoid problems with implications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Advocating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Explicitly state opinion or strategy</a:t>
            </a:r>
          </a:p>
          <a:p>
            <a:pPr lvl="0"/>
            <a:r>
              <a:rPr lang="en-US" smtClean="0"/>
              <a:t>Avoid abstract statements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3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Illustrating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Advocate with a story</a:t>
            </a:r>
          </a:p>
          <a:p>
            <a:pPr lvl="0"/>
            <a:r>
              <a:rPr lang="en-US" smtClean="0"/>
              <a:t>Orient and motivate others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Inquiring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Avoid rhetorical questions</a:t>
            </a:r>
          </a:p>
          <a:p>
            <a:pPr lvl="0"/>
            <a:r>
              <a:rPr lang="en-US" smtClean="0"/>
              <a:t>Avoid implied answers</a:t>
            </a:r>
          </a:p>
          <a:p>
            <a:pPr lvl="0"/>
            <a:r>
              <a:rPr lang="en-US" smtClean="0"/>
              <a:t>Question others to learn something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6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Goal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Mutuality</a:t>
            </a:r>
          </a:p>
          <a:p>
            <a:pPr lvl="0"/>
            <a:r>
              <a:rPr lang="en-US" smtClean="0"/>
              <a:t>Seek the truth of others experience</a:t>
            </a:r>
          </a:p>
          <a:p>
            <a:pPr lvl="0"/>
            <a:r>
              <a:rPr lang="en-US" smtClean="0"/>
              <a:t>Allow self to be questioned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5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Speech</a:t>
            </a:r>
            <a:r>
              <a:rPr lang="en-US" smtClean="0">
                <a:sym typeface="Wingdings"/>
              </a:rPr>
              <a:t>Experience</a:t>
            </a:r>
            <a:endParaRPr lang="en-US" smtClean="0">
              <a:sym typeface="Wingding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Framing-Attention/Intention/Vision</a:t>
            </a:r>
          </a:p>
          <a:p>
            <a:pPr lvl="0"/>
            <a:r>
              <a:rPr lang="en-US" smtClean="0"/>
              <a:t>Advocating-Strategy/Structure/Goals</a:t>
            </a:r>
          </a:p>
          <a:p>
            <a:pPr lvl="0"/>
            <a:r>
              <a:rPr lang="en-US" smtClean="0"/>
              <a:t>Illustrating-Behaviors/Operations</a:t>
            </a:r>
          </a:p>
          <a:p>
            <a:pPr lvl="0"/>
            <a:r>
              <a:rPr lang="en-US" smtClean="0"/>
              <a:t>Inquiring-External World Outcomes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3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3-Organizing Resources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mtClean="0"/>
              <a:t>Third person</a:t>
            </a:r>
          </a:p>
          <a:p>
            <a:pPr lvl="0"/>
            <a:r>
              <a:rPr lang="en-US" smtClean="0"/>
              <a:t>Respond to emergencies or opportunities</a:t>
            </a:r>
          </a:p>
          <a:p>
            <a:pPr lvl="1"/>
            <a:r>
              <a:rPr lang="en-US" smtClean="0"/>
              <a:t>daily</a:t>
            </a:r>
          </a:p>
          <a:p>
            <a:pPr lvl="0"/>
            <a:r>
              <a:rPr lang="en-US" smtClean="0"/>
              <a:t>Accomplish typical responsibilities</a:t>
            </a:r>
          </a:p>
          <a:p>
            <a:pPr lvl="1"/>
            <a:r>
              <a:rPr lang="en-US" smtClean="0"/>
              <a:t>Weeks- 3 months</a:t>
            </a:r>
          </a:p>
          <a:p>
            <a:pPr lvl="0"/>
            <a:r>
              <a:rPr lang="en-US" smtClean="0"/>
              <a:t>Implement strategic initiatives</a:t>
            </a:r>
          </a:p>
          <a:p>
            <a:pPr lvl="1"/>
            <a:r>
              <a:rPr lang="en-US" smtClean="0"/>
              <a:t>3-5 years</a:t>
            </a:r>
          </a:p>
          <a:p>
            <a:pPr lvl="0"/>
            <a:r>
              <a:rPr lang="en-US" smtClean="0"/>
              <a:t>Align corporate mission &amp; strategy</a:t>
            </a:r>
          </a:p>
          <a:p>
            <a:pPr lvl="1"/>
            <a:r>
              <a:rPr lang="en-US" smtClean="0"/>
              <a:t>7-21 years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6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Action Inquiry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mtClean="0"/>
              <a:t>Bill Torbert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Action Inquiry Exercises</a:t>
            </a:r>
            <a:endParaRPr lang="en-US" smtClean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2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 Noticing-Journal 1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Every 60 minutes write down feelings</a:t>
            </a:r>
          </a:p>
          <a:p>
            <a:pPr lvl="1"/>
            <a:r>
              <a:rPr lang="en-US" smtClean="0"/>
              <a:t>Mental</a:t>
            </a:r>
          </a:p>
          <a:p>
            <a:pPr lvl="1"/>
            <a:r>
              <a:rPr lang="en-US" smtClean="0"/>
              <a:t>Physical</a:t>
            </a:r>
          </a:p>
          <a:p>
            <a:pPr lvl="1"/>
            <a:r>
              <a:rPr lang="en-US" smtClean="0"/>
              <a:t>Emotional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 Noticing-Journal 2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During activity transition</a:t>
            </a:r>
          </a:p>
          <a:p>
            <a:pPr lvl="1"/>
            <a:r>
              <a:rPr lang="en-US" smtClean="0"/>
              <a:t>Feelings on ending activity</a:t>
            </a:r>
          </a:p>
          <a:p>
            <a:pPr lvl="1"/>
            <a:r>
              <a:rPr lang="en-US" smtClean="0"/>
              <a:t>Feeling on starting new activity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 Noticing-Journal 3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Meal time, bed time</a:t>
            </a:r>
          </a:p>
          <a:p>
            <a:pPr lvl="1"/>
            <a:r>
              <a:rPr lang="en-US" smtClean="0"/>
              <a:t>Most satisfying moment, why?</a:t>
            </a:r>
          </a:p>
          <a:p>
            <a:pPr lvl="1"/>
            <a:r>
              <a:rPr lang="en-US" smtClean="0"/>
              <a:t>Least satisfying moment, why?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1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 Noticing-Journal 4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Meaningful interactions</a:t>
            </a:r>
          </a:p>
          <a:p>
            <a:pPr lvl="1"/>
            <a:r>
              <a:rPr lang="en-US" smtClean="0"/>
              <a:t>Record feelings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0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Practice Naming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Integrate into Noticing</a:t>
            </a:r>
          </a:p>
          <a:p>
            <a:pPr lvl="0"/>
            <a:r>
              <a:rPr lang="en-US" dirty="0" smtClean="0"/>
              <a:t>I feel (felt) _</a:t>
            </a:r>
            <a:r>
              <a:rPr lang="en-US" u="sng" dirty="0" smtClean="0"/>
              <a:t>1</a:t>
            </a:r>
            <a:r>
              <a:rPr lang="en-US" dirty="0" smtClean="0"/>
              <a:t>_when __</a:t>
            </a:r>
            <a:r>
              <a:rPr lang="en-US" u="sng" dirty="0" smtClean="0"/>
              <a:t>2</a:t>
            </a:r>
            <a:r>
              <a:rPr lang="en-US" dirty="0" smtClean="0"/>
              <a:t>__because _</a:t>
            </a:r>
            <a:r>
              <a:rPr lang="en-US" u="sng" dirty="0" smtClean="0"/>
              <a:t>3</a:t>
            </a:r>
            <a:r>
              <a:rPr lang="en-US" dirty="0" smtClean="0"/>
              <a:t>_.    </a:t>
            </a:r>
          </a:p>
          <a:p>
            <a:pPr marL="0" lvl="0" indent="0">
              <a:buNone/>
            </a:pPr>
            <a:r>
              <a:rPr lang="en-US" dirty="0" smtClean="0"/>
              <a:t>1. What word best describes feeling?</a:t>
            </a:r>
          </a:p>
          <a:p>
            <a:pPr marL="0" lvl="0" indent="0">
              <a:buNone/>
            </a:pPr>
            <a:r>
              <a:rPr lang="en-US" dirty="0" smtClean="0"/>
              <a:t>2. What action evoked the feeling?</a:t>
            </a:r>
          </a:p>
          <a:p>
            <a:pPr marL="0" lvl="0" indent="0">
              <a:buNone/>
            </a:pPr>
            <a:r>
              <a:rPr lang="en-US" dirty="0" smtClean="0"/>
              <a:t>3. What important thing does event affect?    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1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Action Inquiry-1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Subject</a:t>
            </a:r>
          </a:p>
          <a:p>
            <a:pPr lvl="0"/>
            <a:r>
              <a:rPr lang="en-US" dirty="0" smtClean="0"/>
              <a:t>Initial framing</a:t>
            </a:r>
          </a:p>
          <a:p>
            <a:pPr lvl="0"/>
            <a:r>
              <a:rPr lang="en-US" dirty="0" smtClean="0"/>
              <a:t>Advocacy</a:t>
            </a:r>
          </a:p>
          <a:p>
            <a:pPr lvl="0"/>
            <a:r>
              <a:rPr lang="en-US" dirty="0" smtClean="0"/>
              <a:t>Illustrating</a:t>
            </a:r>
          </a:p>
          <a:p>
            <a:pPr lvl="0"/>
            <a:r>
              <a:rPr lang="en-US" dirty="0" smtClean="0"/>
              <a:t>Inquiring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1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Action Inquiry-2</a:t>
            </a: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Why/why not?</a:t>
            </a:r>
          </a:p>
          <a:p>
            <a:pPr lvl="0"/>
            <a:r>
              <a:rPr lang="en-US" dirty="0" smtClean="0"/>
              <a:t>Satisfied with plan?</a:t>
            </a:r>
          </a:p>
          <a:p>
            <a:pPr lvl="0"/>
            <a:r>
              <a:rPr lang="en-US" dirty="0" smtClean="0"/>
              <a:t>Change my stand?</a:t>
            </a:r>
          </a:p>
          <a:p>
            <a:pPr lvl="0"/>
            <a:r>
              <a:rPr lang="en-US" dirty="0" smtClean="0"/>
              <a:t>Do I need to reframe?</a:t>
            </a:r>
          </a:p>
          <a:p>
            <a:pPr lvl="0"/>
            <a:r>
              <a:rPr lang="en-US" dirty="0" smtClean="0"/>
              <a:t>Reflection caused change?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Action Inquiry Goal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Transforming power that </a:t>
            </a:r>
            <a:r>
              <a:rPr lang="en-US" smtClean="0"/>
              <a:t>enhances mutuality.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A7021-B0CA-4537-B8D0-5AF4F7D7637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3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Inquiry Objective 1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Integrity- Dynamic, continuous inquiry into performance and intention gaps in ourselves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Inquiry Objective 2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Mutuality</a:t>
            </a:r>
          </a:p>
          <a:p>
            <a:pPr lvl="1"/>
            <a:r>
              <a:rPr lang="en-US" smtClean="0"/>
              <a:t>An open inquiry into the power between parties</a:t>
            </a:r>
          </a:p>
          <a:p>
            <a:pPr lvl="1"/>
            <a:r>
              <a:rPr lang="en-US" smtClean="0"/>
              <a:t>Develop ways to develop shared visions, shared strategies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Inquiry Objective 3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Sustainability-Transformation towards greater social justice and harmony with the natural environment</a:t>
            </a:r>
          </a:p>
          <a:p>
            <a:pPr lvl="0"/>
            <a:r>
              <a:rPr lang="en-US" smtClean="0"/>
              <a:t>Think fragile biosphere, Fukushima, need for power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Practice Action Inquiry?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Harness theory and data to coordinate organizing actions</a:t>
            </a:r>
          </a:p>
          <a:p>
            <a:pPr lvl="0"/>
            <a:r>
              <a:rPr lang="en-US" smtClean="0"/>
              <a:t>Result-competitive advantage, both personal and corporate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Action Inquiry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Learn, modify actions, repeat</a:t>
            </a:r>
          </a:p>
          <a:p>
            <a:pPr lvl="0"/>
            <a:r>
              <a:rPr lang="en-US" smtClean="0"/>
              <a:t>Not a one-time exercise</a:t>
            </a:r>
          </a:p>
          <a:p>
            <a:pPr lvl="0"/>
            <a:r>
              <a:rPr lang="en-US" smtClean="0"/>
              <a:t>Rather on-going process</a:t>
            </a:r>
          </a:p>
          <a:p>
            <a:pPr lvl="0"/>
            <a:r>
              <a:rPr lang="en-US" smtClean="0"/>
              <a:t>Productive, self-assessing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College Experience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Also see research by-</a:t>
            </a:r>
          </a:p>
          <a:p>
            <a:pPr lvl="1"/>
            <a:r>
              <a:rPr lang="en-US" smtClean="0"/>
              <a:t>Ernest Boyer</a:t>
            </a:r>
          </a:p>
          <a:p>
            <a:pPr lvl="1"/>
            <a:r>
              <a:rPr lang="en-US" smtClean="0"/>
              <a:t>William Perry</a:t>
            </a:r>
          </a:p>
          <a:p>
            <a:pPr lvl="1"/>
            <a:r>
              <a:rPr lang="en-US" smtClean="0"/>
              <a:t>Marcia Mentkowski</a:t>
            </a:r>
          </a:p>
          <a:p>
            <a:pPr lvl="1"/>
            <a:r>
              <a:rPr lang="en-US" smtClean="0"/>
              <a:t>Marcia Baxter Magolda</a:t>
            </a:r>
          </a:p>
          <a:p>
            <a:pPr lvl="1"/>
            <a:r>
              <a:rPr lang="en-US" smtClean="0"/>
              <a:t>Craig Nelson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9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1-Fundamentals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First person activities</a:t>
            </a:r>
          </a:p>
          <a:p>
            <a:pPr lvl="0"/>
            <a:r>
              <a:rPr lang="en-US" smtClean="0"/>
              <a:t>Listen to developing situation</a:t>
            </a:r>
          </a:p>
          <a:p>
            <a:pPr lvl="0"/>
            <a:r>
              <a:rPr lang="en-US" smtClean="0"/>
              <a:t>Accomplish priority tasks</a:t>
            </a:r>
          </a:p>
          <a:p>
            <a:pPr lvl="0"/>
            <a:r>
              <a:rPr lang="en-US" smtClean="0"/>
              <a:t>Revise task if needed</a:t>
            </a:r>
          </a:p>
          <a:p>
            <a:pPr lvl="0"/>
            <a:r>
              <a:rPr lang="en-US" smtClean="0"/>
              <a:t>Repeat</a:t>
            </a:r>
            <a:endParaRPr lang="en-US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MIS482- Action Inquiry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6F890-E7EA-40B2-A8BC-7288D30ECCB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528</Words>
  <Application>Microsoft Office PowerPoint</Application>
  <PresentationFormat>On-screen Show (4:3)</PresentationFormat>
  <Paragraphs>175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Project 2, Part 2</vt:lpstr>
      <vt:lpstr>Action Inquiry</vt:lpstr>
      <vt:lpstr>Action Inquiry Objective 1</vt:lpstr>
      <vt:lpstr>Action Inquiry Objective 2</vt:lpstr>
      <vt:lpstr>Action Inquiry Objective 3</vt:lpstr>
      <vt:lpstr>Why Practice Action Inquiry?</vt:lpstr>
      <vt:lpstr>Action Inquiry</vt:lpstr>
      <vt:lpstr>College Experience</vt:lpstr>
      <vt:lpstr>Chapter 1-Fundamentals</vt:lpstr>
      <vt:lpstr>Become Aware</vt:lpstr>
      <vt:lpstr>Develop Super-Vision</vt:lpstr>
      <vt:lpstr>Chapter 2-Learning to Speak</vt:lpstr>
      <vt:lpstr>Framing</vt:lpstr>
      <vt:lpstr>Advocating</vt:lpstr>
      <vt:lpstr>Illustrating</vt:lpstr>
      <vt:lpstr>Inquiring</vt:lpstr>
      <vt:lpstr>Goal</vt:lpstr>
      <vt:lpstr>SpeechExperience</vt:lpstr>
      <vt:lpstr>Chapter 3-Organizing Resources</vt:lpstr>
      <vt:lpstr>Action Inquiry Exercises</vt:lpstr>
      <vt:lpstr>Practice Noticing-Journal 1</vt:lpstr>
      <vt:lpstr>Practice Noticing-Journal 2</vt:lpstr>
      <vt:lpstr>Practice Noticing-Journal 3</vt:lpstr>
      <vt:lpstr>Practice Noticing-Journal 4</vt:lpstr>
      <vt:lpstr>Practice Naming</vt:lpstr>
      <vt:lpstr>Practice Action Inquiry-1</vt:lpstr>
      <vt:lpstr>Practice Action Inquiry-2</vt:lpstr>
      <vt:lpstr>Action Inquiry Goal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PgP</dc:creator>
  <cp:lastModifiedBy>PgP</cp:lastModifiedBy>
  <cp:revision>8</cp:revision>
  <dcterms:created xsi:type="dcterms:W3CDTF">2011-05-10T00:46:55Z</dcterms:created>
  <dcterms:modified xsi:type="dcterms:W3CDTF">2011-05-10T01:13:14Z</dcterms:modified>
</cp:coreProperties>
</file>